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53F0-6013-4C0B-AD31-8893350270AB}" type="datetimeFigureOut">
              <a:rPr lang="pl-PL" smtClean="0"/>
              <a:pPr/>
              <a:t>05.04.2018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5152-D993-4F77-8128-43A68476F5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53F0-6013-4C0B-AD31-8893350270AB}" type="datetimeFigureOut">
              <a:rPr lang="pl-PL" smtClean="0"/>
              <a:pPr/>
              <a:t>05.04.2018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5152-D993-4F77-8128-43A68476F5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53F0-6013-4C0B-AD31-8893350270AB}" type="datetimeFigureOut">
              <a:rPr lang="pl-PL" smtClean="0"/>
              <a:pPr/>
              <a:t>05.04.2018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5152-D993-4F77-8128-43A68476F5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53F0-6013-4C0B-AD31-8893350270AB}" type="datetimeFigureOut">
              <a:rPr lang="pl-PL" smtClean="0"/>
              <a:pPr/>
              <a:t>05.04.2018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5152-D993-4F77-8128-43A68476F5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53F0-6013-4C0B-AD31-8893350270AB}" type="datetimeFigureOut">
              <a:rPr lang="pl-PL" smtClean="0"/>
              <a:pPr/>
              <a:t>05.04.2018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5152-D993-4F77-8128-43A68476F5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53F0-6013-4C0B-AD31-8893350270AB}" type="datetimeFigureOut">
              <a:rPr lang="pl-PL" smtClean="0"/>
              <a:pPr/>
              <a:t>05.04.2018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5152-D993-4F77-8128-43A68476F5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53F0-6013-4C0B-AD31-8893350270AB}" type="datetimeFigureOut">
              <a:rPr lang="pl-PL" smtClean="0"/>
              <a:pPr/>
              <a:t>05.04.2018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5152-D993-4F77-8128-43A68476F5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53F0-6013-4C0B-AD31-8893350270AB}" type="datetimeFigureOut">
              <a:rPr lang="pl-PL" smtClean="0"/>
              <a:pPr/>
              <a:t>05.04.2018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5152-D993-4F77-8128-43A68476F5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53F0-6013-4C0B-AD31-8893350270AB}" type="datetimeFigureOut">
              <a:rPr lang="pl-PL" smtClean="0"/>
              <a:pPr/>
              <a:t>05.04.2018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5152-D993-4F77-8128-43A68476F5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53F0-6013-4C0B-AD31-8893350270AB}" type="datetimeFigureOut">
              <a:rPr lang="pl-PL" smtClean="0"/>
              <a:pPr/>
              <a:t>05.04.2018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5152-D993-4F77-8128-43A68476F5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53F0-6013-4C0B-AD31-8893350270AB}" type="datetimeFigureOut">
              <a:rPr lang="pl-PL" smtClean="0"/>
              <a:pPr/>
              <a:t>05.04.2018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5152-D993-4F77-8128-43A68476F5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C53F0-6013-4C0B-AD31-8893350270AB}" type="datetimeFigureOut">
              <a:rPr lang="pl-PL" smtClean="0"/>
              <a:pPr/>
              <a:t>05.04.2018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65152-D993-4F77-8128-43A68476F5A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pl-PL" sz="6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Profilaktyka zdrowotna</a:t>
            </a:r>
            <a:endParaRPr lang="pl-PL" sz="60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czyli jak chronić się przed chorobami?</a:t>
            </a:r>
            <a:endParaRPr lang="pl-PL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pl-P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Czym jest profilaktyka zdrowotna?</a:t>
            </a:r>
            <a:endParaRPr lang="pl-PL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Profilaktyka zdrowotna </a:t>
            </a:r>
            <a:r>
              <a:rPr lang="pl-PL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pl-PL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działania mające na celu zapobieganie chorobom, poprzez ich wczesne wykrycie i leczenie.</a:t>
            </a:r>
            <a:endParaRPr lang="pl-PL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az 3" descr="stary_lekarz_00011_istock,oX6D62aapFTLo7bXW5m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65168">
            <a:off x="425922" y="3582376"/>
            <a:ext cx="4721836" cy="25202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Obraz 5" descr="5512679-lekarz-oglada-zdjecie-900-66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947281">
            <a:off x="1779298" y="3546296"/>
            <a:ext cx="3800438" cy="28165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Obraz 4" descr="143429_r0_62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847663">
            <a:off x="4196514" y="3163085"/>
            <a:ext cx="4514232" cy="30070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000"/>
                            </p:stCondLst>
                            <p:childTnLst>
                              <p:par>
                                <p:cTn id="4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0"/>
                            </p:stCondLst>
                            <p:childTnLst>
                              <p:par>
                                <p:cTn id="4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Wyróżniamy następujące fazy profilaktyki zdrowotnej:</a:t>
            </a:r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70000" lnSpcReduction="20000"/>
          </a:bodyPr>
          <a:lstStyle/>
          <a:p>
            <a:r>
              <a:rPr lang="pl-PL" sz="4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pl-PL" sz="4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rofilaktyka </a:t>
            </a:r>
            <a:r>
              <a:rPr lang="pl-PL" sz="4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wczesna </a:t>
            </a:r>
            <a:r>
              <a:rPr lang="pl-PL" sz="41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– utrwalanie prawidłowych wzorców zdrowego stylu życia.</a:t>
            </a:r>
          </a:p>
          <a:p>
            <a:endParaRPr lang="pl-PL" sz="41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4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pl-PL" sz="4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rofilaktyka </a:t>
            </a:r>
            <a:r>
              <a:rPr lang="pl-PL" sz="4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pierwotna (I fazy) </a:t>
            </a:r>
            <a:r>
              <a:rPr lang="pl-PL" sz="41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– zapobieganie chorobom poprzez kontrolowanie czynników ryzyka.</a:t>
            </a:r>
          </a:p>
          <a:p>
            <a:endParaRPr lang="pl-PL" sz="41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4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pl-PL" sz="4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rofilaktyka </a:t>
            </a:r>
            <a:r>
              <a:rPr lang="pl-PL" sz="4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wtórna (II fazy) </a:t>
            </a:r>
            <a:r>
              <a:rPr lang="pl-PL" sz="41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– zapobieganie konsekwencjom choroby poprzez jej wczesne wykrycie i </a:t>
            </a:r>
            <a:r>
              <a:rPr lang="pl-PL" sz="41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leczenie.</a:t>
            </a:r>
            <a:endParaRPr lang="pl-PL" sz="41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pl-PL" sz="41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4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pl-PL" sz="4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rofilaktyka </a:t>
            </a:r>
            <a:r>
              <a:rPr lang="pl-PL" sz="4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III fazy</a:t>
            </a:r>
            <a:r>
              <a:rPr lang="pl-PL" sz="41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 – zahamowanie postępu choroby oraz ograniczenie powikłań.</a:t>
            </a:r>
          </a:p>
          <a:p>
            <a:endParaRPr lang="pl-PL" dirty="0"/>
          </a:p>
        </p:txBody>
      </p:sp>
    </p:spTree>
  </p:cSld>
  <p:clrMapOvr>
    <a:masterClrMapping/>
  </p:clrMapOvr>
  <p:transition advClick="0" advTm="2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90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10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Jakie korzyści osiąga społeczeństwo dzięki działaniom prewencji w ochronie zdrowia?</a:t>
            </a:r>
            <a:endParaRPr lang="pl-PL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85000" lnSpcReduction="20000"/>
          </a:bodyPr>
          <a:lstStyle/>
          <a:p>
            <a:r>
              <a:rPr lang="pl-PL" sz="2700" dirty="0" smtClean="0">
                <a:solidFill>
                  <a:srgbClr val="0070C0"/>
                </a:solidFill>
              </a:rPr>
              <a:t>P</a:t>
            </a:r>
            <a:r>
              <a:rPr lang="pl-PL" sz="2700" dirty="0" smtClean="0">
                <a:solidFill>
                  <a:srgbClr val="0070C0"/>
                </a:solidFill>
              </a:rPr>
              <a:t>oprawę </a:t>
            </a:r>
            <a:r>
              <a:rPr lang="pl-PL" sz="2700" dirty="0" smtClean="0">
                <a:solidFill>
                  <a:srgbClr val="0070C0"/>
                </a:solidFill>
              </a:rPr>
              <a:t>świadomości zdrowotnej społeczeństwa oraz stanu zdrowia populacji</a:t>
            </a:r>
            <a:r>
              <a:rPr lang="pl-PL" sz="2700" dirty="0" smtClean="0">
                <a:solidFill>
                  <a:srgbClr val="0070C0"/>
                </a:solidFill>
              </a:rPr>
              <a:t>.</a:t>
            </a:r>
          </a:p>
          <a:p>
            <a:endParaRPr lang="pl-PL" sz="2700" dirty="0" smtClean="0">
              <a:solidFill>
                <a:srgbClr val="0070C0"/>
              </a:solidFill>
            </a:endParaRPr>
          </a:p>
          <a:p>
            <a:r>
              <a:rPr lang="pl-PL" sz="2700" dirty="0" smtClean="0">
                <a:solidFill>
                  <a:srgbClr val="0070C0"/>
                </a:solidFill>
              </a:rPr>
              <a:t>O</a:t>
            </a:r>
            <a:r>
              <a:rPr lang="pl-PL" sz="2700" dirty="0" smtClean="0">
                <a:solidFill>
                  <a:srgbClr val="0070C0"/>
                </a:solidFill>
              </a:rPr>
              <a:t>bniżenie </a:t>
            </a:r>
            <a:r>
              <a:rPr lang="pl-PL" sz="2700" dirty="0" smtClean="0">
                <a:solidFill>
                  <a:srgbClr val="0070C0"/>
                </a:solidFill>
              </a:rPr>
              <a:t>kosztów leczenia</a:t>
            </a:r>
            <a:r>
              <a:rPr lang="pl-PL" sz="2700" dirty="0" smtClean="0">
                <a:solidFill>
                  <a:srgbClr val="0070C0"/>
                </a:solidFill>
              </a:rPr>
              <a:t>.</a:t>
            </a:r>
          </a:p>
          <a:p>
            <a:endParaRPr lang="pl-PL" sz="2700" dirty="0" smtClean="0">
              <a:solidFill>
                <a:srgbClr val="0070C0"/>
              </a:solidFill>
            </a:endParaRPr>
          </a:p>
          <a:p>
            <a:r>
              <a:rPr lang="pl-PL" sz="2700" dirty="0" smtClean="0">
                <a:solidFill>
                  <a:srgbClr val="0070C0"/>
                </a:solidFill>
              </a:rPr>
              <a:t>Z</a:t>
            </a:r>
            <a:r>
              <a:rPr lang="pl-PL" sz="2700" dirty="0" smtClean="0">
                <a:solidFill>
                  <a:srgbClr val="0070C0"/>
                </a:solidFill>
              </a:rPr>
              <a:t>mniejszenie </a:t>
            </a:r>
            <a:r>
              <a:rPr lang="pl-PL" sz="2700" dirty="0" smtClean="0">
                <a:solidFill>
                  <a:srgbClr val="0070C0"/>
                </a:solidFill>
              </a:rPr>
              <a:t>liczby zachorowań i zgonów, absencji chorobowej, a także ilości osób z powikłaniami chorób oraz trwałym inwalidztwem</a:t>
            </a:r>
            <a:r>
              <a:rPr lang="pl-PL" sz="2700" dirty="0" smtClean="0">
                <a:solidFill>
                  <a:srgbClr val="0070C0"/>
                </a:solidFill>
              </a:rPr>
              <a:t>.</a:t>
            </a:r>
          </a:p>
          <a:p>
            <a:endParaRPr lang="pl-PL" sz="2700" dirty="0" smtClean="0">
              <a:solidFill>
                <a:srgbClr val="0070C0"/>
              </a:solidFill>
            </a:endParaRPr>
          </a:p>
          <a:p>
            <a:r>
              <a:rPr lang="pl-PL" sz="2700" dirty="0" smtClean="0">
                <a:solidFill>
                  <a:srgbClr val="0070C0"/>
                </a:solidFill>
              </a:rPr>
              <a:t>Z</a:t>
            </a:r>
            <a:r>
              <a:rPr lang="pl-PL" sz="2700" dirty="0" smtClean="0">
                <a:solidFill>
                  <a:srgbClr val="0070C0"/>
                </a:solidFill>
              </a:rPr>
              <a:t>większenie </a:t>
            </a:r>
            <a:r>
              <a:rPr lang="pl-PL" sz="2700" dirty="0" smtClean="0">
                <a:solidFill>
                  <a:srgbClr val="0070C0"/>
                </a:solidFill>
              </a:rPr>
              <a:t>ilości wyleczeń, jak również wykrywalności chorób we wczesnym stadium rozwoju</a:t>
            </a:r>
            <a:r>
              <a:rPr lang="pl-PL" sz="2700" dirty="0" smtClean="0">
                <a:solidFill>
                  <a:srgbClr val="0070C0"/>
                </a:solidFill>
              </a:rPr>
              <a:t>.</a:t>
            </a:r>
          </a:p>
          <a:p>
            <a:endParaRPr lang="pl-PL" sz="2700" dirty="0" smtClean="0">
              <a:solidFill>
                <a:srgbClr val="0070C0"/>
              </a:solidFill>
            </a:endParaRPr>
          </a:p>
          <a:p>
            <a:r>
              <a:rPr lang="pl-PL" sz="2700" dirty="0" smtClean="0">
                <a:solidFill>
                  <a:srgbClr val="0070C0"/>
                </a:solidFill>
              </a:rPr>
              <a:t>M</a:t>
            </a:r>
            <a:r>
              <a:rPr lang="pl-PL" sz="2700" dirty="0" smtClean="0">
                <a:solidFill>
                  <a:srgbClr val="0070C0"/>
                </a:solidFill>
              </a:rPr>
              <a:t>niejsze </a:t>
            </a:r>
            <a:r>
              <a:rPr lang="pl-PL" sz="2700" dirty="0" smtClean="0">
                <a:solidFill>
                  <a:srgbClr val="0070C0"/>
                </a:solidFill>
              </a:rPr>
              <a:t>straty finansowe.</a:t>
            </a:r>
          </a:p>
          <a:p>
            <a:endParaRPr lang="pl-PL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30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6000"/>
                            </p:stCondLst>
                            <p:childTnLst>
                              <p:par>
                                <p:cTn id="4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7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Szczepionki</a:t>
            </a:r>
            <a:endParaRPr lang="pl-PL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268760"/>
            <a:ext cx="7776864" cy="54452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Szczepienia są najskuteczniejszą metodą zapobiegania chorobom zakaźnym i ich następstwom. To dzięki szczepieniom rocznie zapobiega się we wszystkich grupach wiekowych 2 – 3 milionom zgonów z powodu takich chorób jak błonica, tężec, krztusiec i odra</a:t>
            </a:r>
            <a:r>
              <a:rPr lang="pl-PL" sz="2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l-PL" sz="25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sz="25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sz="2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Współcześnie w 2011r. trzy dawki szczepionki przeciwko błonicy, tężcowi i krztuścowi otrzymało na całym świecie 87 % niemowląt, a w obu Amerykach, Europie, rejonie Pacyfiku odsetek ten przekroczył 90 %. </a:t>
            </a:r>
            <a:endParaRPr lang="pl-PL" sz="25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0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8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171</Words>
  <Application>Microsoft Office PowerPoint</Application>
  <PresentationFormat>Pokaz na ekranie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Profilaktyka zdrowotna</vt:lpstr>
      <vt:lpstr>Czym jest profilaktyka zdrowotna?</vt:lpstr>
      <vt:lpstr>Wyróżniamy następujące fazy profilaktyki zdrowotnej: </vt:lpstr>
      <vt:lpstr>Jakie korzyści osiąga społeczeństwo dzięki działaniom prewencji w ochronie zdrowia?</vt:lpstr>
      <vt:lpstr>Szczepionki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Profilaktyka zdrowotna</dc:title>
  <dc:creator>Szymon</dc:creator>
  <cp:lastModifiedBy>Szymon</cp:lastModifiedBy>
  <cp:revision>32</cp:revision>
  <dcterms:created xsi:type="dcterms:W3CDTF">2018-03-29T19:46:12Z</dcterms:created>
  <dcterms:modified xsi:type="dcterms:W3CDTF">2018-04-05T14:43:26Z</dcterms:modified>
</cp:coreProperties>
</file>