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hew Maz" initials="MM" lastIdx="1" clrIdx="0">
    <p:extLst>
      <p:ext uri="{19B8F6BF-5375-455C-9EA6-DF929625EA0E}">
        <p15:presenceInfo xmlns:p15="http://schemas.microsoft.com/office/powerpoint/2012/main" userId="0b1267a9add887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1434"/>
    <a:srgbClr val="969FA7"/>
    <a:srgbClr val="903163"/>
    <a:srgbClr val="059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D6E20-2E34-4104-AAB3-CA11A21B7DC5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8AA98-BC93-495B-B3C2-035AA051154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1774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8AA98-BC93-495B-B3C2-035AA0511540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525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44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016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824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08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248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020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7204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12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9336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88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88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A8B0D3C-60BD-46FE-91A2-80D54755A94F}" type="datetimeFigureOut">
              <a:rPr lang="pl-PL" smtClean="0"/>
              <a:pPr/>
              <a:t>05.04.2018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6EE9E65-A0DC-4FA2-BD2A-FD0D3EE67E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36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1192" y="1138686"/>
            <a:ext cx="7337858" cy="1270493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903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Choroby </a:t>
            </a:r>
            <a:r>
              <a:rPr lang="pl-PL" b="1" dirty="0" smtClean="0">
                <a:solidFill>
                  <a:srgbClr val="903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cywilizacyjne</a:t>
            </a:r>
            <a:br>
              <a:rPr lang="pl-PL" b="1" dirty="0" smtClean="0">
                <a:solidFill>
                  <a:srgbClr val="903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solidFill>
                  <a:srgbClr val="903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społeczne</a:t>
            </a:r>
            <a:endParaRPr lang="pl-PL" b="1" dirty="0">
              <a:solidFill>
                <a:srgbClr val="9031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1194" y="5386744"/>
            <a:ext cx="10993546" cy="851609"/>
          </a:xfrm>
        </p:spPr>
        <p:txBody>
          <a:bodyPr>
            <a:noAutofit/>
          </a:bodyPr>
          <a:lstStyle/>
          <a:p>
            <a:pPr algn="r"/>
            <a:r>
              <a:rPr lang="pl-PL" sz="1800" b="1" dirty="0" smtClean="0">
                <a:solidFill>
                  <a:srgbClr val="969F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Mateusz Mazur</a:t>
            </a:r>
          </a:p>
          <a:p>
            <a:pPr algn="r"/>
            <a:r>
              <a:rPr lang="pl-PL" sz="1800" b="1" dirty="0" smtClean="0">
                <a:solidFill>
                  <a:srgbClr val="969F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Michał Oramus</a:t>
            </a:r>
            <a:endParaRPr lang="pl-PL" sz="1800" b="1" dirty="0">
              <a:solidFill>
                <a:srgbClr val="969F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Podobny obraz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082" y="505267"/>
            <a:ext cx="3766089" cy="250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31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:random/>
      </p:transition>
    </mc:Choice>
    <mc:Fallback>
      <p:transition spd="slow" advTm="5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 smtClean="0"/>
              <a:t>Choroby reumatyczne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779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Grupa chorób charakteryzujących się przewlekłymi zmianami zapalnymi w obrębie tkanki łącznej.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3610159"/>
          </a:xfrm>
        </p:spPr>
        <p:txBody>
          <a:bodyPr>
            <a:normAutofit/>
          </a:bodyPr>
          <a:lstStyle/>
          <a:p>
            <a:r>
              <a:rPr lang="pl-PL" dirty="0" smtClean="0"/>
              <a:t>Objawia się często zmianami chorobowymi w stawach i kościach, dając objawy bólowe i w skrajnych przypadkach ograniczenie ruchomości stawów, aż do całkowitego ich usztywnienia.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Dotyka głównie osoby starsze, rzadko występuje u młodzieży. </a:t>
            </a:r>
          </a:p>
          <a:p>
            <a:endParaRPr lang="pl-PL" dirty="0"/>
          </a:p>
        </p:txBody>
      </p:sp>
      <p:pic>
        <p:nvPicPr>
          <p:cNvPr id="4100" name="Picture 4" descr="C:\Users\Admin\Downloads\reumatyz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4306" y="3930465"/>
            <a:ext cx="4141695" cy="2771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7496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 smtClean="0"/>
              <a:t>cukrzyca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779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przewlekła choroba metaboliczna charakteryzująca się niedoborem lub nieprawidłowym działaniem insuliny czego skutkiem jest podwyższony poziomu cukru we krwi.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413584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. Do jej najczęstszych typów należy cukrzyca typu 2, gdzie dochodzi w początkowym okresie do zjawiska oporności na insulinę. Cukrzyca ta najczęściej skojarzona jest z otyłością, w początkowym okresie nie wymaga leczenia insuliną lecz leków zmniejszających oporność tkanek na insulinę.</a:t>
            </a:r>
          </a:p>
          <a:p>
            <a:endParaRPr lang="pl-PL" dirty="0" smtClean="0"/>
          </a:p>
          <a:p>
            <a:r>
              <a:rPr lang="pl-PL" dirty="0" smtClean="0"/>
              <a:t>W cukrzycy typu 1 uszkodzone są komórki trzustki wytwarzające  insulinę, co prowadzi co całkowitego zaniku jej produkcji. Bez insuliny glukoza we krwi wzrasta, szczególnie po posiłku i w efekcie pojawia się w moczu.</a:t>
            </a:r>
          </a:p>
          <a:p>
            <a:endParaRPr lang="pl-PL" dirty="0"/>
          </a:p>
        </p:txBody>
      </p:sp>
      <p:pic>
        <p:nvPicPr>
          <p:cNvPr id="3073" name="Picture 1" descr="C:\Users\Admin\Downloads\cukrzy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0519" y="4225864"/>
            <a:ext cx="3572792" cy="23775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474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661120"/>
          </a:xfrm>
        </p:spPr>
        <p:txBody>
          <a:bodyPr/>
          <a:lstStyle/>
          <a:p>
            <a:r>
              <a:rPr lang="pl-PL" b="1" dirty="0" smtClean="0"/>
              <a:t>AIDS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3" y="3094892"/>
            <a:ext cx="5393100" cy="3395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Zespół nabytego upośledzenia odporności wywoływane jest przez zakażenie wirusem HIV poprzez krew, drogą płciową lub ciążę.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4397558"/>
          </a:xfrm>
        </p:spPr>
        <p:txBody>
          <a:bodyPr>
            <a:normAutofit/>
          </a:bodyPr>
          <a:lstStyle/>
          <a:p>
            <a:r>
              <a:rPr lang="pl-PL" dirty="0" smtClean="0"/>
              <a:t>. Osłabia układ immunologiczny, wynikiem czego są zagrożenia ze strony drobnoustrojów lub możliwość rozwoju niektórych nowotworów. 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 Wciąż nie odnaleziono lekarstwa na AIDS, a badania utrudnia zmienność wirusa – nawet u jednego pacjenta w trakcie choroby mogą występować różne formy wirusa HIV, które bardzo szybko uodparniają się na zastosowane leki.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2050" name="Picture 2" descr="C:\Users\Admin\Downloads\HIV-AI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6292" y="4023222"/>
            <a:ext cx="3648221" cy="2736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060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Dziękujemy za </a:t>
            </a:r>
            <a:r>
              <a:rPr lang="pl-PL" dirty="0" smtClean="0"/>
              <a:t>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478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:random/>
      </p:transition>
    </mc:Choice>
    <mc:Fallback>
      <p:transition spd="slow" advTm="5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Choroba cywilizacyjna a społeczna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127077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903163"/>
                </a:solidFill>
              </a:rPr>
              <a:t>Choroba cywilizacyjna </a:t>
            </a:r>
            <a:r>
              <a:rPr lang="pl-PL" dirty="0"/>
              <a:t>to taka występująca wśród ludzi występujących w dużych miastach. </a:t>
            </a:r>
            <a:endParaRPr lang="pl-PL" dirty="0" smtClean="0"/>
          </a:p>
          <a:p>
            <a:r>
              <a:rPr lang="pl-PL" b="1" dirty="0" smtClean="0">
                <a:solidFill>
                  <a:srgbClr val="903163"/>
                </a:solidFill>
              </a:rPr>
              <a:t>Choroba społeczna </a:t>
            </a:r>
            <a:r>
              <a:rPr lang="pl-PL" dirty="0" smtClean="0"/>
              <a:t>to taka, która występuje masowo, jest przewlekła i wymaga długotrwałego leczenia. Upośledza także sprawność człowieka i czyni go niezdolnym do pracy. Trudno się ją zwalcza, a akcje leczenia i zapobiegania musi podejmować całe społeczeństwo.</a:t>
            </a:r>
          </a:p>
        </p:txBody>
      </p:sp>
      <p:pic>
        <p:nvPicPr>
          <p:cNvPr id="1028" name="Picture 4" descr="Znalezione obrazy dla zapytania choroby cywilizacyj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138" y="2228003"/>
            <a:ext cx="5570672" cy="363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6040137" y="5861050"/>
            <a:ext cx="5570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 smtClean="0"/>
              <a:t>Nadmierne tempo życia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377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0">
        <p:random/>
      </p:transition>
    </mc:Choice>
    <mc:Fallback>
      <p:transition spd="slow" advTm="2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Choroby cywilizacyjne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818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:random/>
      </p:transition>
    </mc:Choice>
    <mc:Fallback>
      <p:transition spd="slow" advTm="5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Choroby cywilizacyjne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81192" y="2133313"/>
            <a:ext cx="4572699" cy="3394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solidFill>
                  <a:srgbClr val="903163"/>
                </a:solidFill>
              </a:rPr>
              <a:t>Choroby cywilizacyjne</a:t>
            </a:r>
            <a:r>
              <a:rPr lang="pl-PL" dirty="0">
                <a:solidFill>
                  <a:srgbClr val="903163"/>
                </a:solidFill>
              </a:rPr>
              <a:t> </a:t>
            </a:r>
            <a:r>
              <a:rPr lang="pl-PL" dirty="0"/>
              <a:t>– to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globalnie występujące </a:t>
            </a:r>
            <a:r>
              <a:rPr lang="pl-PL" dirty="0"/>
              <a:t>schorzenia, do których pojawienia się przyczynił się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rozwój </a:t>
            </a:r>
            <a:r>
              <a:rPr lang="pl-PL" dirty="0" smtClean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cywilizacyjny</a:t>
            </a:r>
            <a:r>
              <a:rPr lang="pl-PL" dirty="0" smtClean="0"/>
              <a:t>. Są związane z min. z chemizacją</a:t>
            </a:r>
            <a:r>
              <a:rPr lang="pl-PL" dirty="0"/>
              <a:t>, </a:t>
            </a:r>
            <a:r>
              <a:rPr lang="pl-PL" dirty="0" smtClean="0"/>
              <a:t>motoryzacją i urbanizacją. Istotnym </a:t>
            </a:r>
            <a:r>
              <a:rPr lang="pl-PL" dirty="0"/>
              <a:t>czynnikiem wpływającym na jej rozwój jest nadmierne tempo życia, brak odpoczynku, mało aktywności fizycznej </a:t>
            </a:r>
            <a:r>
              <a:rPr lang="pl-PL" dirty="0" smtClean="0"/>
              <a:t>itp.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37018" y="2133313"/>
            <a:ext cx="4120738" cy="3727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Główne choroby </a:t>
            </a:r>
            <a:r>
              <a:rPr lang="pl-PL" dirty="0" smtClean="0"/>
              <a:t>cywilizacyjne: </a:t>
            </a:r>
          </a:p>
          <a:p>
            <a:r>
              <a:rPr lang="pl-PL" dirty="0" smtClean="0"/>
              <a:t>nadciśnienie tętnicze,</a:t>
            </a:r>
          </a:p>
          <a:p>
            <a:r>
              <a:rPr lang="pl-PL" dirty="0" smtClean="0"/>
              <a:t>otyłość,</a:t>
            </a:r>
          </a:p>
          <a:p>
            <a:r>
              <a:rPr lang="pl-PL" dirty="0" smtClean="0"/>
              <a:t>choroba </a:t>
            </a:r>
            <a:r>
              <a:rPr lang="pl-PL" dirty="0"/>
              <a:t>wieńcowa i wrzodowa, </a:t>
            </a:r>
            <a:endParaRPr lang="pl-PL" dirty="0" smtClean="0"/>
          </a:p>
          <a:p>
            <a:r>
              <a:rPr lang="pl-PL" dirty="0" smtClean="0"/>
              <a:t>chorzenia alergiczne,</a:t>
            </a:r>
          </a:p>
          <a:p>
            <a:r>
              <a:rPr lang="pl-PL" dirty="0" smtClean="0"/>
              <a:t>zaburzenia psychiczne 	           </a:t>
            </a:r>
            <a:r>
              <a:rPr lang="pl-PL" dirty="0" smtClean="0">
                <a:solidFill>
                  <a:srgbClr val="969FA7"/>
                </a:solidFill>
              </a:rPr>
              <a:t>(</a:t>
            </a:r>
            <a:r>
              <a:rPr lang="pl-PL" dirty="0">
                <a:solidFill>
                  <a:srgbClr val="969FA7"/>
                </a:solidFill>
              </a:rPr>
              <a:t>do których zaliczane są także problemy psychologiczne</a:t>
            </a:r>
            <a:r>
              <a:rPr lang="pl-PL" dirty="0" smtClean="0">
                <a:solidFill>
                  <a:srgbClr val="969FA7"/>
                </a:solidFill>
              </a:rPr>
              <a:t>,    takie </a:t>
            </a:r>
            <a:r>
              <a:rPr lang="pl-PL" dirty="0">
                <a:solidFill>
                  <a:srgbClr val="969FA7"/>
                </a:solidFill>
              </a:rPr>
              <a:t>jak depresja</a:t>
            </a:r>
            <a:r>
              <a:rPr lang="pl-PL">
                <a:solidFill>
                  <a:srgbClr val="969FA7"/>
                </a:solidFill>
              </a:rPr>
              <a:t>, </a:t>
            </a:r>
            <a:r>
              <a:rPr lang="pl-PL" smtClean="0">
                <a:solidFill>
                  <a:srgbClr val="969FA7"/>
                </a:solidFill>
              </a:rPr>
              <a:t>pracoholizm    </a:t>
            </a:r>
            <a:r>
              <a:rPr lang="pl-PL" dirty="0">
                <a:solidFill>
                  <a:srgbClr val="969FA7"/>
                </a:solidFill>
              </a:rPr>
              <a:t>i liczne uzależnienia)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81194" y="5902032"/>
            <a:ext cx="8444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Wiele z tych schorzeń ma bardzo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poważne następstwa</a:t>
            </a:r>
            <a:r>
              <a:rPr lang="pl-PL" dirty="0"/>
              <a:t> </a:t>
            </a:r>
            <a:r>
              <a:rPr lang="pl-PL" dirty="0" smtClean="0"/>
              <a:t>					  i </a:t>
            </a:r>
            <a:r>
              <a:rPr lang="pl-PL" dirty="0"/>
              <a:t>może prowadzić do znacznego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pogorszenia</a:t>
            </a:r>
            <a:r>
              <a:rPr lang="pl-PL" dirty="0"/>
              <a:t> jakości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życia</a:t>
            </a:r>
            <a:r>
              <a:rPr lang="pl-PL" dirty="0"/>
              <a:t> i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zdrowia</a:t>
            </a:r>
            <a:r>
              <a:rPr lang="pl-PL" dirty="0"/>
              <a:t>. </a:t>
            </a:r>
          </a:p>
        </p:txBody>
      </p:sp>
      <p:pic>
        <p:nvPicPr>
          <p:cNvPr id="2050" name="Picture 2" descr="Podobny obra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248" y="2259371"/>
            <a:ext cx="3035067" cy="401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00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0">
        <p:random/>
      </p:transition>
    </mc:Choice>
    <mc:Fallback>
      <p:transition spd="slow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Nadciśnienie tętnicze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779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Schorzenie</a:t>
            </a:r>
            <a:r>
              <a:rPr lang="pl-PL" dirty="0"/>
              <a:t> układu krążenia krwi charakteryzujące się okresowo lub stale podwyższonym ciśnieniem tętniczym, zarówno skurczowym (górnym), jak i rozkurczowym (dolnym</a:t>
            </a:r>
            <a:r>
              <a:rPr lang="pl-PL" dirty="0" smtClean="0"/>
              <a:t>).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3610159"/>
          </a:xfrm>
        </p:spPr>
        <p:txBody>
          <a:bodyPr>
            <a:normAutofit/>
          </a:bodyPr>
          <a:lstStyle/>
          <a:p>
            <a:r>
              <a:rPr lang="pl-PL" dirty="0" smtClean="0"/>
              <a:t>Zdecydowana </a:t>
            </a:r>
            <a:r>
              <a:rPr lang="pl-PL" dirty="0"/>
              <a:t>większość (ponad 90%) przypadków nadciśnienia ma charakter pierwotny (samoistny), to znaczy nie ma znanej somatycznej przyczyny, którą dałoby się usunąć interwencją medyczną.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Pozostałe przypadki to choroba o charakterze wtórnym (objawowym), gdy dobrze jest znana przyczyna choroby, na przykład choroby nerek, choroby gruczołów dokrewnych lub choroby mózgu.</a:t>
            </a:r>
          </a:p>
          <a:p>
            <a:endParaRPr lang="pl-PL" dirty="0"/>
          </a:p>
        </p:txBody>
      </p:sp>
      <p:pic>
        <p:nvPicPr>
          <p:cNvPr id="1028" name="Picture 4" descr="Znalezione obrazy dla zapytania nadciśnienie tętnicz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38" y="3790201"/>
            <a:ext cx="4325356" cy="306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81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 smtClean="0"/>
              <a:t>Otyłość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779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</a:t>
            </a:r>
            <a:r>
              <a:rPr lang="pl-PL" dirty="0" smtClean="0"/>
              <a:t>aburzenie </a:t>
            </a:r>
            <a:r>
              <a:rPr lang="pl-PL" dirty="0"/>
              <a:t>przemiany materii, nadmierne odkładanie się tłuszczu, głównie w tkance podskórnej, niekiedy też otłuszczenie serca, jelit i innych </a:t>
            </a:r>
            <a:r>
              <a:rPr lang="pl-PL" dirty="0" smtClean="0"/>
              <a:t>narządów.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3610159"/>
          </a:xfrm>
        </p:spPr>
        <p:txBody>
          <a:bodyPr>
            <a:normAutofit/>
          </a:bodyPr>
          <a:lstStyle/>
          <a:p>
            <a:r>
              <a:rPr lang="pl-PL" dirty="0"/>
              <a:t>Za otyłość bezwzględną uważa się przekroczenie o 25% wagi należnej dla wieku, płci i </a:t>
            </a:r>
            <a:r>
              <a:rPr lang="pl-PL" dirty="0" smtClean="0"/>
              <a:t>wzrostu.</a:t>
            </a:r>
          </a:p>
          <a:p>
            <a:endParaRPr lang="pl-PL" dirty="0" smtClean="0"/>
          </a:p>
          <a:p>
            <a:r>
              <a:rPr lang="pl-PL" dirty="0" smtClean="0"/>
              <a:t>Otyłość </a:t>
            </a:r>
            <a:r>
              <a:rPr lang="pl-PL" dirty="0"/>
              <a:t>sprzyja powstawaniu wielu chorób, m.in. miażdżycy tętnic, niewydolności krążenia. W leczeniu otyłość uwzględnia się dietę, tryb życia i hormonoterapię. </a:t>
            </a:r>
          </a:p>
          <a:p>
            <a:endParaRPr lang="pl-PL" dirty="0"/>
          </a:p>
        </p:txBody>
      </p:sp>
      <p:pic>
        <p:nvPicPr>
          <p:cNvPr id="3074" name="Picture 2" descr="otyłoś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3" y="4348998"/>
            <a:ext cx="5393101" cy="211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51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choroby cywilizacyjne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949508"/>
          </a:xfrm>
        </p:spPr>
        <p:txBody>
          <a:bodyPr/>
          <a:lstStyle/>
          <a:p>
            <a:r>
              <a:rPr lang="pl-PL" b="1" dirty="0" smtClean="0"/>
              <a:t>Choroba wieńcowa</a:t>
            </a:r>
          </a:p>
          <a:p>
            <a:r>
              <a:rPr lang="pl-PL" b="1" dirty="0" smtClean="0"/>
              <a:t>	</a:t>
            </a:r>
            <a:r>
              <a:rPr lang="pl-PL" b="1" dirty="0" smtClean="0">
                <a:solidFill>
                  <a:srgbClr val="4D1434"/>
                </a:solidFill>
              </a:rPr>
              <a:t>(choroba niedokrwienna serca)</a:t>
            </a:r>
            <a:endParaRPr lang="pl-PL" dirty="0">
              <a:solidFill>
                <a:srgbClr val="4D1434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581193" y="3401181"/>
            <a:ext cx="5393100" cy="3089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</a:t>
            </a:r>
            <a:r>
              <a:rPr lang="pl-PL" dirty="0" smtClean="0"/>
              <a:t>espół </a:t>
            </a:r>
            <a:r>
              <a:rPr lang="pl-PL" dirty="0"/>
              <a:t>objawów chorobowych będących następstwem przewlekłego stanu niedostatecznego zaopatrzenia komórek mięśnia sercowego w tlen i substancje </a:t>
            </a:r>
            <a:r>
              <a:rPr lang="pl-PL" dirty="0" smtClean="0"/>
              <a:t>odżywcze. Zaburzenie </a:t>
            </a:r>
            <a:r>
              <a:rPr lang="pl-PL" dirty="0"/>
              <a:t>równowagi pomiędzy zapotrzebowaniem a możliwością ich dostarczenia, pomimo wykorzystania mechanizmów autoregulacyjnych zwiększających przepływ przez mięsień sercowy, zwanych rezerwą </a:t>
            </a:r>
            <a:r>
              <a:rPr lang="pl-PL" dirty="0" smtClean="0"/>
              <a:t>wieńcową.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4397558"/>
          </a:xfrm>
        </p:spPr>
        <p:txBody>
          <a:bodyPr>
            <a:normAutofit/>
          </a:bodyPr>
          <a:lstStyle/>
          <a:p>
            <a:r>
              <a:rPr lang="pl-PL" dirty="0" smtClean="0"/>
              <a:t>Doprowadza </a:t>
            </a:r>
            <a:r>
              <a:rPr lang="pl-PL" dirty="0"/>
              <a:t>do niedotlenienia zwanego również niewydolnością wieńcową.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konsekwencji często doprowadza do dusznicy bolesnej, a także zawału mięśnia sercowego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Choroba niedokrwienna serca ze wszystkimi jej podtypami jest najczęstszą przyczyną śmierci w większości państw zachodnich. Najczęstszą przyczyną choroby niedokrwiennej jest miażdżyca tętnic wieńcowych.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096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5000">
        <p:random/>
      </p:transition>
    </mc:Choice>
    <mc:Fallback>
      <p:transition spd="slow" advTm="25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Choroby Społeczne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718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:random/>
      </p:transition>
    </mc:Choice>
    <mc:Fallback>
      <p:transition spd="slow" advTm="5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Choroby Społeczne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81193" y="2133313"/>
            <a:ext cx="4733758" cy="3394963"/>
          </a:xfrm>
        </p:spPr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solidFill>
                  <a:srgbClr val="903163"/>
                </a:solidFill>
              </a:rPr>
              <a:t>Choroby </a:t>
            </a:r>
            <a:r>
              <a:rPr lang="pl-PL" b="1" dirty="0" smtClean="0">
                <a:solidFill>
                  <a:srgbClr val="903163"/>
                </a:solidFill>
              </a:rPr>
              <a:t>społeczne </a:t>
            </a:r>
            <a:r>
              <a:rPr lang="pl-PL" dirty="0" smtClean="0"/>
              <a:t>– </a:t>
            </a:r>
            <a:r>
              <a:rPr lang="pl-PL" dirty="0"/>
              <a:t>to różnego typu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schorzenia przewlekłe</a:t>
            </a:r>
            <a:r>
              <a:rPr lang="pl-PL" dirty="0"/>
              <a:t>, szeroko rozpowszechnione w społeczności. </a:t>
            </a:r>
            <a:r>
              <a:rPr lang="pl-PL" dirty="0" smtClean="0"/>
              <a:t>Wymagają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długiej</a:t>
            </a:r>
            <a:r>
              <a:rPr lang="pl-PL" dirty="0"/>
              <a:t>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regularnej </a:t>
            </a:r>
            <a:r>
              <a:rPr lang="pl-PL" dirty="0"/>
              <a:t>opieki lekarskiej, są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trudno wyleczalne</a:t>
            </a:r>
            <a:r>
              <a:rPr lang="pl-PL" dirty="0"/>
              <a:t>. </a:t>
            </a:r>
            <a:endParaRPr lang="pl-PL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14951" y="2133313"/>
            <a:ext cx="4343399" cy="3629312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Główne </a:t>
            </a:r>
            <a:r>
              <a:rPr lang="pl-PL" dirty="0"/>
              <a:t>choroby </a:t>
            </a:r>
            <a:r>
              <a:rPr lang="pl-PL" dirty="0" smtClean="0"/>
              <a:t>społeczne: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alkoholizm,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nikotynizm,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choroby reumatyczne,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choroby </a:t>
            </a:r>
            <a:r>
              <a:rPr lang="pl-PL" dirty="0"/>
              <a:t>serca i naczyń </a:t>
            </a:r>
            <a:r>
              <a:rPr lang="pl-PL" dirty="0" smtClean="0"/>
              <a:t>krwionośnych,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AIDS (</a:t>
            </a:r>
            <a:r>
              <a:rPr lang="pl-PL" dirty="0" smtClean="0">
                <a:solidFill>
                  <a:srgbClr val="969FA7"/>
                </a:solidFill>
              </a:rPr>
              <a:t>i inne </a:t>
            </a:r>
            <a:r>
              <a:rPr lang="pl-PL" dirty="0">
                <a:solidFill>
                  <a:srgbClr val="969FA7"/>
                </a:solidFill>
              </a:rPr>
              <a:t>choroby </a:t>
            </a:r>
            <a:r>
              <a:rPr lang="pl-PL" dirty="0" smtClean="0">
                <a:solidFill>
                  <a:srgbClr val="969FA7"/>
                </a:solidFill>
              </a:rPr>
              <a:t>weneryczne</a:t>
            </a:r>
            <a:r>
              <a:rPr lang="pl-PL" dirty="0" smtClean="0"/>
              <a:t>).</a:t>
            </a:r>
            <a:endParaRPr lang="pl-PL" dirty="0"/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81193" y="5902032"/>
            <a:ext cx="8572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Choroby te </a:t>
            </a:r>
            <a:r>
              <a:rPr lang="pl-PL" dirty="0"/>
              <a:t>znacznym stopniu </a:t>
            </a:r>
            <a:r>
              <a:rPr lang="pl-PL" dirty="0"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obniżają wartość </a:t>
            </a:r>
            <a:r>
              <a:rPr lang="pl-PL" dirty="0"/>
              <a:t>biologiczną </a:t>
            </a:r>
            <a:r>
              <a:rPr lang="pl-PL" dirty="0" smtClean="0"/>
              <a:t>społeczeństwa (inwalidztwo</a:t>
            </a:r>
            <a:r>
              <a:rPr lang="pl-PL" dirty="0"/>
              <a:t>, konieczność rehabilitacji, absencja w pracy). </a:t>
            </a:r>
          </a:p>
        </p:txBody>
      </p:sp>
      <p:pic>
        <p:nvPicPr>
          <p:cNvPr id="1026" name="Picture 2" descr="Znalezione obrazy dla zapytania społeczeństw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477" y="2383397"/>
            <a:ext cx="3495523" cy="28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67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0">
        <p:random/>
      </p:transition>
    </mc:Choice>
    <mc:Fallback>
      <p:transition spd="slow" advTm="30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widenda">
  <a:themeElements>
    <a:clrScheme name="Dyw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yw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TM03457464[[fn=Dywidenda]]</Template>
  <TotalTime>183</TotalTime>
  <Words>497</Words>
  <Application>Microsoft Office PowerPoint</Application>
  <PresentationFormat>Panoramiczny</PresentationFormat>
  <Paragraphs>68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2</vt:lpstr>
      <vt:lpstr>Dywidenda</vt:lpstr>
      <vt:lpstr>Choroby cywilizacyjne a społeczne</vt:lpstr>
      <vt:lpstr>Choroba cywilizacyjna a społeczna</vt:lpstr>
      <vt:lpstr>Choroby cywilizacyjne</vt:lpstr>
      <vt:lpstr>Choroby cywilizacyjne</vt:lpstr>
      <vt:lpstr>Przykładowe choroby cywilizacyjne</vt:lpstr>
      <vt:lpstr>Przykładowe choroby cywilizacyjne</vt:lpstr>
      <vt:lpstr>Przykładowe choroby cywilizacyjne</vt:lpstr>
      <vt:lpstr>Choroby Społeczne</vt:lpstr>
      <vt:lpstr>Choroby Społeczne</vt:lpstr>
      <vt:lpstr>Przykładowe choroby cywilizacyjne</vt:lpstr>
      <vt:lpstr>Przykładowe choroby cywilizacyjne</vt:lpstr>
      <vt:lpstr>Przykładowe choroby cywilizacyjne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Choroby cywilizacyjne a społeczne</dc:title>
  <dc:creator>Mathew Maz</dc:creator>
  <cp:lastModifiedBy>Mathew Maz</cp:lastModifiedBy>
  <cp:revision>35</cp:revision>
  <dcterms:created xsi:type="dcterms:W3CDTF">2018-03-31T18:48:57Z</dcterms:created>
  <dcterms:modified xsi:type="dcterms:W3CDTF">2018-04-05T20:01:31Z</dcterms:modified>
</cp:coreProperties>
</file>