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1" r:id="rId6"/>
    <p:sldId id="259" r:id="rId7"/>
    <p:sldId id="263"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C79C5D-2A6F-F04D-97DA-BEF2467B64E4}"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FBF54567-0DE4-3F47-BF90-CB84690072F9}" type="datetimeFigureOut">
              <a:rPr lang="en-US" dirty="0"/>
              <a:pPr/>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0DF5E60-9974-AC48-9591-99C2BB44B7CF}"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ZDROWIE DLA WSZYSTKICH –</a:t>
            </a:r>
            <a:br>
              <a:rPr lang="pl-PL" dirty="0"/>
            </a:br>
            <a:r>
              <a:rPr lang="pl-PL" dirty="0"/>
              <a:t>działalność WHO</a:t>
            </a:r>
          </a:p>
        </p:txBody>
      </p:sp>
      <p:sp>
        <p:nvSpPr>
          <p:cNvPr id="3" name="Podtytuł 2"/>
          <p:cNvSpPr>
            <a:spLocks noGrp="1"/>
          </p:cNvSpPr>
          <p:nvPr>
            <p:ph type="subTitle" idx="1"/>
          </p:nvPr>
        </p:nvSpPr>
        <p:spPr>
          <a:xfrm>
            <a:off x="810001" y="5280846"/>
            <a:ext cx="10572000" cy="662753"/>
          </a:xfrm>
        </p:spPr>
        <p:txBody>
          <a:bodyPr>
            <a:normAutofit fontScale="92500" lnSpcReduction="20000"/>
          </a:bodyPr>
          <a:lstStyle/>
          <a:p>
            <a:r>
              <a:rPr lang="pl-PL" dirty="0"/>
              <a:t>Arkadiusz Sroka 3F</a:t>
            </a:r>
          </a:p>
          <a:p>
            <a:r>
              <a:rPr lang="pl-PL" dirty="0"/>
              <a:t>Mikołaj Kęsek 3F</a:t>
            </a:r>
          </a:p>
        </p:txBody>
      </p:sp>
    </p:spTree>
    <p:extLst>
      <p:ext uri="{BB962C8B-B14F-4D97-AF65-F5344CB8AC3E}">
        <p14:creationId xmlns:p14="http://schemas.microsoft.com/office/powerpoint/2010/main" val="818926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to jest WHO ?</a:t>
            </a:r>
          </a:p>
        </p:txBody>
      </p:sp>
      <p:sp>
        <p:nvSpPr>
          <p:cNvPr id="3" name="Symbol zastępczy zawartości 2"/>
          <p:cNvSpPr>
            <a:spLocks noGrp="1"/>
          </p:cNvSpPr>
          <p:nvPr>
            <p:ph idx="1"/>
          </p:nvPr>
        </p:nvSpPr>
        <p:spPr>
          <a:xfrm>
            <a:off x="818712" y="2222287"/>
            <a:ext cx="6438299" cy="3636511"/>
          </a:xfrm>
        </p:spPr>
        <p:txBody>
          <a:bodyPr/>
          <a:lstStyle/>
          <a:p>
            <a:r>
              <a:rPr lang="pl-PL" dirty="0"/>
              <a:t>Światowa Organizacja Zdrowia (ang. World </a:t>
            </a:r>
            <a:r>
              <a:rPr lang="pl-PL" dirty="0" err="1"/>
              <a:t>Health</a:t>
            </a:r>
            <a:r>
              <a:rPr lang="pl-PL" dirty="0"/>
              <a:t> Organization, </a:t>
            </a:r>
            <a:r>
              <a:rPr lang="pl-PL" b="1" dirty="0">
                <a:solidFill>
                  <a:schemeClr val="accent1">
                    <a:lumMod val="75000"/>
                  </a:schemeClr>
                </a:solidFill>
              </a:rPr>
              <a:t>WHO</a:t>
            </a:r>
            <a:r>
              <a:rPr lang="pl-PL" dirty="0"/>
              <a:t>) – organizacja działająca w ramach ONZ, zajmująca się </a:t>
            </a:r>
            <a:r>
              <a:rPr lang="pl-PL" b="1" dirty="0">
                <a:solidFill>
                  <a:schemeClr val="accent1">
                    <a:lumMod val="75000"/>
                  </a:schemeClr>
                </a:solidFill>
              </a:rPr>
              <a:t>ochroną zdrowia</a:t>
            </a:r>
            <a:r>
              <a:rPr lang="pl-PL" dirty="0"/>
              <a:t>.</a:t>
            </a:r>
          </a:p>
        </p:txBody>
      </p:sp>
      <p:pic>
        <p:nvPicPr>
          <p:cNvPr id="1028" name="Picture 4" descr="Podobny obra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4365" y="1870365"/>
            <a:ext cx="4987636" cy="4987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33484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Zadania i cele WHO</a:t>
            </a:r>
          </a:p>
        </p:txBody>
      </p:sp>
      <p:sp>
        <p:nvSpPr>
          <p:cNvPr id="3" name="Symbol zastępczy zawartości 2"/>
          <p:cNvSpPr>
            <a:spLocks noGrp="1"/>
          </p:cNvSpPr>
          <p:nvPr>
            <p:ph idx="1"/>
          </p:nvPr>
        </p:nvSpPr>
        <p:spPr/>
        <p:txBody>
          <a:bodyPr>
            <a:normAutofit/>
          </a:bodyPr>
          <a:lstStyle/>
          <a:p>
            <a:r>
              <a:rPr lang="pl-PL" sz="2200" dirty="0"/>
              <a:t>Zadaniem </a:t>
            </a:r>
            <a:r>
              <a:rPr lang="pl-PL" sz="2200" b="1" dirty="0">
                <a:solidFill>
                  <a:schemeClr val="accent1">
                    <a:lumMod val="75000"/>
                  </a:schemeClr>
                </a:solidFill>
              </a:rPr>
              <a:t>WHO</a:t>
            </a:r>
            <a:r>
              <a:rPr lang="pl-PL" sz="2200" dirty="0"/>
              <a:t> jest działanie na rzecz zwiększenia współpracy między państwami w dziedzinie ochrony zdrowia i zwalczania epidemii chorób zakaźnych, a także ustalanie norm dotyczących składu lekarstw i jakości żywności. Organizacja dąży również do zapewnienia opieki medycznej ludności świata oraz zmniejszenia umieralności niemowląt.</a:t>
            </a:r>
          </a:p>
          <a:p>
            <a:r>
              <a:rPr lang="pl-PL" sz="2200" dirty="0"/>
              <a:t>Do największych sukcesów tej organizacji należy zwalczanie epidemii groźnych chorób, takich jak: ospa prawdziwa, gruźlica, malaria, cholera czy dżuma poprzez masowe szczepienie. </a:t>
            </a:r>
            <a:r>
              <a:rPr lang="pl-PL" sz="2200" b="1" dirty="0">
                <a:solidFill>
                  <a:schemeClr val="accent1">
                    <a:lumMod val="75000"/>
                  </a:schemeClr>
                </a:solidFill>
              </a:rPr>
              <a:t>WHO</a:t>
            </a:r>
            <a:r>
              <a:rPr lang="pl-PL" sz="2200" dirty="0"/>
              <a:t> walczy także z AIDS.</a:t>
            </a:r>
          </a:p>
        </p:txBody>
      </p:sp>
    </p:spTree>
    <p:extLst>
      <p:ext uri="{BB962C8B-B14F-4D97-AF65-F5344CB8AC3E}">
        <p14:creationId xmlns:p14="http://schemas.microsoft.com/office/powerpoint/2010/main" val="4375573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Dodatkowe zadania</a:t>
            </a:r>
          </a:p>
        </p:txBody>
      </p:sp>
      <p:sp>
        <p:nvSpPr>
          <p:cNvPr id="3" name="Symbol zastępczy zawartości 2"/>
          <p:cNvSpPr>
            <a:spLocks noGrp="1"/>
          </p:cNvSpPr>
          <p:nvPr>
            <p:ph idx="1"/>
          </p:nvPr>
        </p:nvSpPr>
        <p:spPr>
          <a:xfrm>
            <a:off x="818712" y="2642011"/>
            <a:ext cx="10554574" cy="3636511"/>
          </a:xfrm>
        </p:spPr>
        <p:txBody>
          <a:bodyPr>
            <a:noAutofit/>
          </a:bodyPr>
          <a:lstStyle/>
          <a:p>
            <a:r>
              <a:rPr lang="pl-PL" dirty="0"/>
              <a:t>Oprócz ustalonej misji, międzynarodowe traktaty wyznaczają organizacji różne dodatkowe zadania. Dla przykładu Jednolita konwencja o środkach odurzających oraz Konwencja o substancjach psychotropowych skłoniły </a:t>
            </a:r>
            <a:r>
              <a:rPr lang="pl-PL" b="1" dirty="0">
                <a:solidFill>
                  <a:schemeClr val="accent1">
                    <a:lumMod val="75000"/>
                  </a:schemeClr>
                </a:solidFill>
              </a:rPr>
              <a:t>WHO</a:t>
            </a:r>
            <a:r>
              <a:rPr lang="pl-PL" dirty="0"/>
              <a:t> do publikacji wiążących ocen medycznych i naukowych psychoaktywnych leków oraz zaleceń, jak powinny być regulowane. W taki sposób działa </a:t>
            </a:r>
            <a:r>
              <a:rPr lang="pl-PL" b="1" dirty="0">
                <a:solidFill>
                  <a:schemeClr val="accent1">
                    <a:lumMod val="75000"/>
                  </a:schemeClr>
                </a:solidFill>
              </a:rPr>
              <a:t>WHO</a:t>
            </a:r>
            <a:r>
              <a:rPr lang="pl-PL" dirty="0"/>
              <a:t> kontrolując kierunek polityki narkotykowej Komisji ds. Środków Odurzających.</a:t>
            </a:r>
          </a:p>
          <a:p>
            <a:endParaRPr lang="pl-PL" dirty="0"/>
          </a:p>
          <a:p>
            <a:r>
              <a:rPr lang="pl-PL" dirty="0"/>
              <a:t>WHO stosuje się do Międzynarodowej Klasyfikacji Chorób. W 1992 roku dziesiąta rewizja tejże klasyfikacji została opublikowana i jej wersja do wglądu jest dostępna w trybie on-line na stronie internetowej </a:t>
            </a:r>
            <a:r>
              <a:rPr lang="pl-PL" b="1" dirty="0">
                <a:solidFill>
                  <a:schemeClr val="accent1">
                    <a:lumMod val="75000"/>
                  </a:schemeClr>
                </a:solidFill>
              </a:rPr>
              <a:t>WHO</a:t>
            </a:r>
            <a:r>
              <a:rPr lang="pl-PL" dirty="0"/>
              <a:t>. Następna, 11. edycja Międzynarodowej Klasyfikacji Chorób jest przewidziana na rok 2015.</a:t>
            </a:r>
          </a:p>
          <a:p>
            <a:endParaRPr lang="pl-PL" dirty="0"/>
          </a:p>
          <a:p>
            <a:r>
              <a:rPr lang="pl-PL" b="1" dirty="0">
                <a:solidFill>
                  <a:schemeClr val="accent1">
                    <a:lumMod val="75000"/>
                  </a:schemeClr>
                </a:solidFill>
              </a:rPr>
              <a:t>WHO</a:t>
            </a:r>
            <a:r>
              <a:rPr lang="pl-PL" dirty="0"/>
              <a:t> także przechowuje wzór listy najważniejszych leków, które wszystkie krajowe systemy zdrowia powinny udostępniać dla społeczeństwa w przystępnej cenie.</a:t>
            </a:r>
          </a:p>
        </p:txBody>
      </p:sp>
    </p:spTree>
    <p:extLst>
      <p:ext uri="{BB962C8B-B14F-4D97-AF65-F5344CB8AC3E}">
        <p14:creationId xmlns:p14="http://schemas.microsoft.com/office/powerpoint/2010/main" val="2261590264"/>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Szefowie Światowej Organizacji Zdrowia</a:t>
            </a:r>
          </a:p>
        </p:txBody>
      </p:sp>
      <p:pic>
        <p:nvPicPr>
          <p:cNvPr id="4" name="Obraz 3"/>
          <p:cNvPicPr>
            <a:picLocks noChangeAspect="1"/>
          </p:cNvPicPr>
          <p:nvPr/>
        </p:nvPicPr>
        <p:blipFill>
          <a:blip r:embed="rId2"/>
          <a:stretch>
            <a:fillRect/>
          </a:stretch>
        </p:blipFill>
        <p:spPr>
          <a:xfrm>
            <a:off x="2847974" y="1900571"/>
            <a:ext cx="9344025" cy="4957429"/>
          </a:xfrm>
          <a:prstGeom prst="rect">
            <a:avLst/>
          </a:prstGeom>
        </p:spPr>
      </p:pic>
    </p:spTree>
    <p:extLst>
      <p:ext uri="{BB962C8B-B14F-4D97-AF65-F5344CB8AC3E}">
        <p14:creationId xmlns:p14="http://schemas.microsoft.com/office/powerpoint/2010/main" val="795643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Spektrum działania</a:t>
            </a:r>
          </a:p>
        </p:txBody>
      </p:sp>
      <p:sp>
        <p:nvSpPr>
          <p:cNvPr id="3" name="Symbol zastępczy zawartości 2"/>
          <p:cNvSpPr>
            <a:spLocks noGrp="1"/>
          </p:cNvSpPr>
          <p:nvPr>
            <p:ph idx="1"/>
          </p:nvPr>
        </p:nvSpPr>
        <p:spPr>
          <a:xfrm>
            <a:off x="692513" y="2609409"/>
            <a:ext cx="10554574" cy="3636511"/>
          </a:xfrm>
        </p:spPr>
        <p:txBody>
          <a:bodyPr>
            <a:noAutofit/>
          </a:bodyPr>
          <a:lstStyle/>
          <a:p>
            <a:r>
              <a:rPr lang="pl-PL" sz="1750" dirty="0"/>
              <a:t>Obok koordynowania międzynarodowych działań w celu monitorowania wybuchów epidemii chorób takich, jak SARS, malaria i AIDS, WHO sponsoruje programy mające na celu zapobieganie i leczenie tych chorób. </a:t>
            </a:r>
            <a:r>
              <a:rPr lang="pl-PL" sz="1750" b="1" dirty="0">
                <a:solidFill>
                  <a:schemeClr val="accent1">
                    <a:lumMod val="75000"/>
                  </a:schemeClr>
                </a:solidFill>
              </a:rPr>
              <a:t>WHO</a:t>
            </a:r>
            <a:r>
              <a:rPr lang="pl-PL" sz="1750" dirty="0"/>
              <a:t> wspiera rozwój i rozprowadzanie bezpiecznych i efektywnych szczepionek i leków. Po przeszło dwóch wiekach walki z ospą organizacja zadeklarowała w 1980 roku, że choroba została zwalczona – pierwsza choroba w historii wyeliminowana dzięki ludzkiemu wysiłkowi.</a:t>
            </a:r>
          </a:p>
          <a:p>
            <a:endParaRPr lang="pl-PL" sz="1750" dirty="0"/>
          </a:p>
          <a:p>
            <a:r>
              <a:rPr lang="pl-PL" sz="1750" dirty="0"/>
              <a:t>Celem </a:t>
            </a:r>
            <a:r>
              <a:rPr lang="pl-PL" sz="1750" b="1" dirty="0">
                <a:solidFill>
                  <a:schemeClr val="accent1">
                    <a:lumMod val="75000"/>
                  </a:schemeClr>
                </a:solidFill>
              </a:rPr>
              <a:t>WHO</a:t>
            </a:r>
            <a:r>
              <a:rPr lang="pl-PL" sz="1750" dirty="0"/>
              <a:t> jest wyeliminowanie choroby Heine-Medina w przeciągu kolejnych kilku lat. Organizacja właśnie przekazała pierwszy oficjalny światowy zestaw narzędzi dla Zimbabwe (od 3 października 2006) czyniąc je tym samym międzynarodowym standardem.</a:t>
            </a:r>
          </a:p>
          <a:p>
            <a:endParaRPr lang="pl-PL" sz="1750" dirty="0"/>
          </a:p>
          <a:p>
            <a:r>
              <a:rPr lang="pl-PL" sz="1750" dirty="0"/>
              <a:t>Dodatkowo obok swojej pracy przy eliminacji chorób, </a:t>
            </a:r>
            <a:r>
              <a:rPr lang="pl-PL" sz="1750" b="1" dirty="0">
                <a:solidFill>
                  <a:schemeClr val="accent1">
                    <a:lumMod val="75000"/>
                  </a:schemeClr>
                </a:solidFill>
              </a:rPr>
              <a:t>WHO</a:t>
            </a:r>
            <a:r>
              <a:rPr lang="pl-PL" sz="1750" dirty="0"/>
              <a:t> także realizuje wiele kampanii związanych ze zdrowiem – dla przykładu, kampania, aby podnieść konsumpcję owoców i warzyw na świecie oraz zniechęcić do stosowania tabaki.</a:t>
            </a:r>
          </a:p>
        </p:txBody>
      </p:sp>
    </p:spTree>
    <p:extLst>
      <p:ext uri="{BB962C8B-B14F-4D97-AF65-F5344CB8AC3E}">
        <p14:creationId xmlns:p14="http://schemas.microsoft.com/office/powerpoint/2010/main" val="7291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F6557C-A27A-4BB1-BB89-7108C3ABD79C}"/>
              </a:ext>
            </a:extLst>
          </p:cNvPr>
          <p:cNvSpPr>
            <a:spLocks noGrp="1"/>
          </p:cNvSpPr>
          <p:nvPr>
            <p:ph type="title"/>
          </p:nvPr>
        </p:nvSpPr>
        <p:spPr/>
        <p:txBody>
          <a:bodyPr/>
          <a:lstStyle/>
          <a:p>
            <a:r>
              <a:rPr lang="pl-PL" dirty="0"/>
              <a:t>Spektrum działania</a:t>
            </a:r>
          </a:p>
        </p:txBody>
      </p:sp>
      <p:sp>
        <p:nvSpPr>
          <p:cNvPr id="3" name="Symbol zastępczy zawartości 2">
            <a:extLst>
              <a:ext uri="{FF2B5EF4-FFF2-40B4-BE49-F238E27FC236}">
                <a16:creationId xmlns:a16="http://schemas.microsoft.com/office/drawing/2014/main" id="{0E4C266C-0F87-4A7A-A205-7E3EB55AC504}"/>
              </a:ext>
            </a:extLst>
          </p:cNvPr>
          <p:cNvSpPr>
            <a:spLocks noGrp="1"/>
          </p:cNvSpPr>
          <p:nvPr>
            <p:ph idx="1"/>
          </p:nvPr>
        </p:nvSpPr>
        <p:spPr>
          <a:xfrm>
            <a:off x="818712" y="2462130"/>
            <a:ext cx="10554574" cy="3636511"/>
          </a:xfrm>
        </p:spPr>
        <p:txBody>
          <a:bodyPr>
            <a:normAutofit fontScale="40000" lnSpcReduction="20000"/>
          </a:bodyPr>
          <a:lstStyle/>
          <a:p>
            <a:endParaRPr lang="pl-PL" dirty="0"/>
          </a:p>
          <a:p>
            <a:r>
              <a:rPr lang="pl-PL" sz="4000" dirty="0"/>
              <a:t>W lutym 2007 specjaliści spotykali się w siedzibie głównej WHO w Genewie i donieśli, że ich praca nad szczepionką przeciwko grypie pandemicznej wykazała zachęcające pozytywne rezultaty. Przeprowadzono więcej niż 40 badań klinicznych wśród osób starszych i dzieci. Wszystkie szczepionki jak dotąd wydają się być bezpieczne i całkowicie tolerowane we wszystkich grupach, które poddano badaniu.</a:t>
            </a:r>
          </a:p>
          <a:p>
            <a:endParaRPr lang="pl-PL" sz="4000" dirty="0"/>
          </a:p>
          <a:p>
            <a:r>
              <a:rPr lang="pl-PL" sz="4000" b="1" dirty="0">
                <a:solidFill>
                  <a:schemeClr val="accent1">
                    <a:lumMod val="75000"/>
                  </a:schemeClr>
                </a:solidFill>
              </a:rPr>
              <a:t>WHO</a:t>
            </a:r>
            <a:r>
              <a:rPr lang="pl-PL" sz="4000" dirty="0"/>
              <a:t> także prowadzi badania mające na celu ustalić, czy pole elektromagnetyczne otaczające telefony komórkowe ma negatywny wpływ na zdrowie. Niektóre z tych badań mogą być kontrowersyjne, jak pokazał w kwietniu 2003 roku wspólny raport </a:t>
            </a:r>
            <a:r>
              <a:rPr lang="pl-PL" sz="4000" b="1" dirty="0">
                <a:solidFill>
                  <a:schemeClr val="accent1">
                    <a:lumMod val="75000"/>
                  </a:schemeClr>
                </a:solidFill>
              </a:rPr>
              <a:t>WHO</a:t>
            </a:r>
            <a:r>
              <a:rPr lang="pl-PL" sz="4000" dirty="0"/>
              <a:t> i FAO, który zaleca, aby cukier stanowił nie więcej niż 10% dziennego spożycia. Raport ten doprowadził do lobbingu przemysłu cukierniczego przeciwko zaleceniom, na co WHO odpowiedziało załączając do raportu oświadczenie „Konsylium uznaje, iż cel bezcukrowej populacji lub dziennego spożycia mniej niż 10% cukru jest kontrowersyjny”, ale także pozostało przy swoich rekomendacjach opierając się na własnych analizach badań naukowych.</a:t>
            </a:r>
          </a:p>
          <a:p>
            <a:endParaRPr lang="pl-PL" dirty="0"/>
          </a:p>
        </p:txBody>
      </p:sp>
    </p:spTree>
    <p:extLst>
      <p:ext uri="{BB962C8B-B14F-4D97-AF65-F5344CB8AC3E}">
        <p14:creationId xmlns:p14="http://schemas.microsoft.com/office/powerpoint/2010/main" val="2618781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KONIEC</a:t>
            </a:r>
          </a:p>
        </p:txBody>
      </p:sp>
      <p:sp>
        <p:nvSpPr>
          <p:cNvPr id="3" name="Symbol zastępczy zawartości 2"/>
          <p:cNvSpPr>
            <a:spLocks noGrp="1"/>
          </p:cNvSpPr>
          <p:nvPr>
            <p:ph idx="1"/>
          </p:nvPr>
        </p:nvSpPr>
        <p:spPr/>
        <p:txBody>
          <a:bodyPr/>
          <a:lstStyle/>
          <a:p>
            <a:r>
              <a:rPr lang="pl-PL" dirty="0" smtClean="0"/>
              <a:t>Dziękujemy za uwagę!</a:t>
            </a:r>
          </a:p>
          <a:p>
            <a:pPr marL="0" indent="0">
              <a:buNone/>
            </a:pPr>
            <a:r>
              <a:rPr lang="pl-PL" dirty="0" smtClean="0">
                <a:sym typeface="Wingdings" panose="05000000000000000000" pitchFamily="2" charset="2"/>
              </a:rPr>
              <a:t>									</a:t>
            </a:r>
            <a:r>
              <a:rPr lang="pl-PL" sz="9600" b="1" dirty="0">
                <a:solidFill>
                  <a:schemeClr val="accent1">
                    <a:lumMod val="75000"/>
                  </a:schemeClr>
                </a:solidFill>
                <a:sym typeface="Wingdings" panose="05000000000000000000" pitchFamily="2" charset="2"/>
              </a:rPr>
              <a:t></a:t>
            </a:r>
            <a:endParaRPr lang="pl-PL" sz="9600" b="1" dirty="0">
              <a:solidFill>
                <a:schemeClr val="accent1">
                  <a:lumMod val="75000"/>
                </a:schemeClr>
              </a:solidFill>
            </a:endParaRPr>
          </a:p>
        </p:txBody>
      </p:sp>
    </p:spTree>
    <p:extLst>
      <p:ext uri="{BB962C8B-B14F-4D97-AF65-F5344CB8AC3E}">
        <p14:creationId xmlns:p14="http://schemas.microsoft.com/office/powerpoint/2010/main" val="439076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TM03457503[[fn=Cytat]]</Template>
  <TotalTime>181</TotalTime>
  <Words>501</Words>
  <Application>Microsoft Office PowerPoint</Application>
  <PresentationFormat>Panoramiczny</PresentationFormat>
  <Paragraphs>29</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Century Gothic</vt:lpstr>
      <vt:lpstr>Wingdings</vt:lpstr>
      <vt:lpstr>Wingdings 2</vt:lpstr>
      <vt:lpstr>Cytat</vt:lpstr>
      <vt:lpstr>ZDROWIE DLA WSZYSTKICH – działalność WHO</vt:lpstr>
      <vt:lpstr>Co to jest WHO ?</vt:lpstr>
      <vt:lpstr>Zadania i cele WHO</vt:lpstr>
      <vt:lpstr>Dodatkowe zadania</vt:lpstr>
      <vt:lpstr>Szefowie Światowej Organizacji Zdrowia</vt:lpstr>
      <vt:lpstr>Spektrum działania</vt:lpstr>
      <vt:lpstr>Spektrum działania</vt:lpstr>
      <vt:lpstr>KONIEC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ZDROWIE DLA WSZYSTKICH – działalność WHO</dc:title>
  <dc:creator>Użytkownik systemu Windows</dc:creator>
  <cp:lastModifiedBy>Użytkownik systemu Windows</cp:lastModifiedBy>
  <cp:revision>19</cp:revision>
  <dcterms:created xsi:type="dcterms:W3CDTF">2018-04-01T20:51:01Z</dcterms:created>
  <dcterms:modified xsi:type="dcterms:W3CDTF">2018-04-04T21:05:03Z</dcterms:modified>
</cp:coreProperties>
</file>