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33"/>
    <a:srgbClr val="66FF99"/>
    <a:srgbClr val="A5002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70" d="100"/>
          <a:sy n="70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7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65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90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8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1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75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74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74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0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46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01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6C2A-FA87-4D65-9A3B-FECB9616B379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A2ED-71C0-4C70-90DD-91973756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33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Juliusz Słowacki          A Podróże</a:t>
            </a:r>
            <a:endParaRPr lang="pl-P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3209900" cy="368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40" y="2811636"/>
            <a:ext cx="4674096" cy="333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7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99" y="22653"/>
            <a:ext cx="3008313" cy="1162050"/>
          </a:xfrm>
        </p:spPr>
        <p:txBody>
          <a:bodyPr>
            <a:noAutofit/>
          </a:bodyPr>
          <a:lstStyle/>
          <a:p>
            <a:r>
              <a:rPr lang="pl-PL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Rzym</a:t>
            </a:r>
            <a:r>
              <a:rPr lang="pl-PL" sz="8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endParaRPr lang="pl-PL" sz="8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7944" y="816783"/>
            <a:ext cx="4805114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Mając dosyć Szwajcarii Słowacki udał się do Rzymu. Było to w roku 1836 . Zwiedzał </a:t>
            </a:r>
            <a:r>
              <a:rPr lang="pl-PL" sz="3600" dirty="0">
                <a:latin typeface="Gabriola" pitchFamily="82" charset="0"/>
              </a:rPr>
              <a:t>miasto dokładnie, zajmowało go głównie malarstwo. Poznał tam i zaprzyjaźnił się z Krasińskim, spotkał także Januszewskich. Pobyt Słowackiego w Rzymie nie trwał długo. Ruszył do Otranto.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419872" cy="437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1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489" y="188640"/>
            <a:ext cx="7513887" cy="1080120"/>
          </a:xfrm>
        </p:spPr>
        <p:txBody>
          <a:bodyPr>
            <a:normAutofit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Włochy – Florencja 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1345654"/>
            <a:ext cx="5111750" cy="4812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Gabriola" pitchFamily="82" charset="0"/>
              </a:rPr>
              <a:t>    Od </a:t>
            </a:r>
            <a:r>
              <a:rPr lang="pl-PL" sz="2800" dirty="0">
                <a:latin typeface="Gabriola" pitchFamily="82" charset="0"/>
              </a:rPr>
              <a:t>połowy roku 1837 i roku 1838 teka Słowackiego powiększyła się o nowe utwory. Na okres florenckiego pobytu przypada napisanie poematu o Wacławie oraz innego: „Poematu Piasta Dantyszka herbu Laliwa o piekle”. </a:t>
            </a:r>
            <a:endParaRPr lang="pl-PL" sz="2800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pl-PL" sz="2800" dirty="0" smtClean="0">
                <a:latin typeface="Gabriola" pitchFamily="82" charset="0"/>
              </a:rPr>
              <a:t>    „</a:t>
            </a:r>
            <a:r>
              <a:rPr lang="pl-PL" sz="2800" dirty="0">
                <a:latin typeface="Gabriola" pitchFamily="82" charset="0"/>
              </a:rPr>
              <a:t>Dantyszek”, „Ojciec zadżumionych” i „Wacław” miały być </a:t>
            </a:r>
            <a:r>
              <a:rPr lang="pl-PL" sz="2800" dirty="0" smtClean="0">
                <a:latin typeface="Gabriola" pitchFamily="82" charset="0"/>
              </a:rPr>
              <a:t>wydane w </a:t>
            </a:r>
            <a:r>
              <a:rPr lang="pl-PL" sz="2800" dirty="0">
                <a:latin typeface="Gabriola" pitchFamily="82" charset="0"/>
              </a:rPr>
              <a:t>Paryżu jako jeden tom pod tytułem „Trzy </a:t>
            </a:r>
            <a:r>
              <a:rPr lang="pl-PL" sz="2800" dirty="0" smtClean="0">
                <a:latin typeface="Gabriola" pitchFamily="82" charset="0"/>
              </a:rPr>
              <a:t>poemata”.</a:t>
            </a:r>
            <a:endParaRPr lang="pl-PL" sz="2800" dirty="0">
              <a:latin typeface="Gabriola" pitchFamily="82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00808"/>
            <a:ext cx="34202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2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Autofit/>
          </a:bodyPr>
          <a:lstStyle/>
          <a:p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Podróż</a:t>
            </a:r>
            <a:r>
              <a:rPr lang="pl-PL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na  </a:t>
            </a:r>
            <a:r>
              <a:rPr lang="pl-PL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     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wschód 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764704"/>
            <a:ext cx="4762872" cy="5460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Gabriola" pitchFamily="82" charset="0"/>
              </a:rPr>
              <a:t>     Z </a:t>
            </a:r>
            <a:r>
              <a:rPr lang="pl-PL" sz="2800" dirty="0">
                <a:latin typeface="Gabriola" pitchFamily="82" charset="0"/>
              </a:rPr>
              <a:t>Otranto płynął statkiem do Grecji. Jeszcze w Neapolu zaczął układać rodzaj pamiętnika podróży. Jest to jeden z najpiękniejszych i jednocześnie najmniej dokładnych opisów rzeczy widzianych. Odnaleziono go dopiero po jego śmierci i nadano </a:t>
            </a:r>
            <a:r>
              <a:rPr lang="pl-PL" sz="2800" dirty="0" smtClean="0">
                <a:latin typeface="Gabriola" pitchFamily="82" charset="0"/>
              </a:rPr>
              <a:t>tytuł </a:t>
            </a:r>
            <a:r>
              <a:rPr lang="pl-PL" sz="2800" dirty="0">
                <a:latin typeface="Gabriola" pitchFamily="82" charset="0"/>
              </a:rPr>
              <a:t>„</a:t>
            </a:r>
            <a:r>
              <a:rPr lang="pl-PL" sz="2800" dirty="0" smtClean="0">
                <a:latin typeface="Gabriola" pitchFamily="82" charset="0"/>
              </a:rPr>
              <a:t>Podróże  </a:t>
            </a:r>
            <a:r>
              <a:rPr lang="pl-PL" sz="2800" dirty="0">
                <a:latin typeface="Gabriola" pitchFamily="82" charset="0"/>
              </a:rPr>
              <a:t>d</a:t>
            </a:r>
            <a:r>
              <a:rPr lang="pl-PL" sz="2800" dirty="0" smtClean="0">
                <a:latin typeface="Gabriola" pitchFamily="82" charset="0"/>
              </a:rPr>
              <a:t>o </a:t>
            </a:r>
            <a:r>
              <a:rPr lang="pl-PL" sz="2800" dirty="0">
                <a:latin typeface="Gabriola" pitchFamily="82" charset="0"/>
              </a:rPr>
              <a:t>Ziemi Świętej w Neapolu</a:t>
            </a:r>
            <a:r>
              <a:rPr lang="pl-PL" sz="2800" dirty="0" smtClean="0">
                <a:latin typeface="Gabriola" pitchFamily="82" charset="0"/>
              </a:rPr>
              <a:t>”.</a:t>
            </a:r>
          </a:p>
          <a:p>
            <a:pPr marL="0" indent="0">
              <a:buNone/>
            </a:pPr>
            <a:r>
              <a:rPr lang="pl-PL" sz="2800" dirty="0" smtClean="0">
                <a:latin typeface="Gabriola" pitchFamily="82" charset="0"/>
              </a:rPr>
              <a:t>     W Neapolu przesiada się na statek płynący do Aleksandrii ,  stamtąd płynie łodzią po Nilu w stronę Kairu . Później dotarł do Jerozolimy i Damaszku . </a:t>
            </a:r>
            <a:endParaRPr lang="pl-PL" sz="2800" dirty="0">
              <a:latin typeface="Gabriola" pitchFamily="8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13633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4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252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Francja – Paryż 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Do Paryża dotarł </a:t>
            </a:r>
            <a:r>
              <a:rPr lang="pl-PL" sz="3600" dirty="0">
                <a:latin typeface="Gabriola" pitchFamily="82" charset="0"/>
              </a:rPr>
              <a:t> </a:t>
            </a:r>
            <a:r>
              <a:rPr lang="pl-PL" sz="3600" dirty="0" smtClean="0">
                <a:latin typeface="Gabriola" pitchFamily="82" charset="0"/>
              </a:rPr>
              <a:t>w okresie Świąt Bożego Narodzenia. </a:t>
            </a:r>
          </a:p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Od </a:t>
            </a:r>
            <a:r>
              <a:rPr lang="pl-PL" sz="3600" dirty="0">
                <a:latin typeface="Gabriola" pitchFamily="82" charset="0"/>
              </a:rPr>
              <a:t>razu po przyjeździe zetknął </a:t>
            </a:r>
            <a:r>
              <a:rPr lang="pl-PL" sz="3600" dirty="0" smtClean="0">
                <a:latin typeface="Gabriola" pitchFamily="82" charset="0"/>
              </a:rPr>
              <a:t>się </a:t>
            </a:r>
            <a:r>
              <a:rPr lang="pl-PL" sz="3600" dirty="0">
                <a:latin typeface="Gabriola" pitchFamily="82" charset="0"/>
              </a:rPr>
              <a:t>z nieprzyjazną sobie atmosferą emigracji. Nie cierpiano go za jego odmienność, za odrębność poetyckiego </a:t>
            </a:r>
            <a:r>
              <a:rPr lang="pl-PL" sz="3600" dirty="0" smtClean="0">
                <a:latin typeface="Gabriola" pitchFamily="82" charset="0"/>
              </a:rPr>
              <a:t>języka , </a:t>
            </a:r>
            <a:r>
              <a:rPr lang="pl-PL" sz="3600" dirty="0">
                <a:latin typeface="Gabriola" pitchFamily="82" charset="0"/>
              </a:rPr>
              <a:t>nie chciano mu zapomnieć, choć tyle lat nie pokazywał się w Paryżu, że pisze wiersze tak </a:t>
            </a:r>
            <a:r>
              <a:rPr lang="pl-PL" sz="3600" dirty="0" smtClean="0">
                <a:latin typeface="Gabriola" pitchFamily="82" charset="0"/>
              </a:rPr>
              <a:t>piękne</a:t>
            </a:r>
            <a:r>
              <a:rPr lang="pl-PL" sz="3600" dirty="0">
                <a:latin typeface="Gabriola" pitchFamily="82" charset="0"/>
              </a:rPr>
              <a:t> </a:t>
            </a:r>
            <a:r>
              <a:rPr lang="pl-PL" sz="3600" dirty="0" smtClean="0">
                <a:latin typeface="Gabriola" pitchFamily="82" charset="0"/>
              </a:rPr>
              <a:t>jak Adam Mickiewicz. </a:t>
            </a:r>
            <a:endParaRPr lang="pl-PL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779686"/>
          </a:xfrm>
        </p:spPr>
        <p:txBody>
          <a:bodyPr>
            <a:noAutofit/>
          </a:bodyPr>
          <a:lstStyle/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Niemcy – Frankfurt 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1005160"/>
            <a:ext cx="4824536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 Miłości </a:t>
            </a:r>
            <a:r>
              <a:rPr lang="pl-PL" sz="3600" dirty="0">
                <a:latin typeface="Gabriola" pitchFamily="82" charset="0"/>
              </a:rPr>
              <a:t>nie udawały się </a:t>
            </a:r>
            <a:r>
              <a:rPr lang="pl-PL" sz="3600" dirty="0" smtClean="0">
                <a:latin typeface="Gabriola" pitchFamily="82" charset="0"/>
              </a:rPr>
              <a:t>Słowackiemu nigdy</a:t>
            </a:r>
            <a:r>
              <a:rPr lang="pl-PL" sz="3600" dirty="0"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  Pani </a:t>
            </a:r>
            <a:r>
              <a:rPr lang="pl-PL" sz="3600" dirty="0">
                <a:latin typeface="Gabriola" pitchFamily="82" charset="0"/>
              </a:rPr>
              <a:t>Bobrowa miała trzydzieści trzy lata i chętnie widywała Juliusza w swoim salonie paryskim, jednak ten nagły przyjazd Słowackiego do Frankfurtu </a:t>
            </a:r>
            <a:r>
              <a:rPr lang="pl-PL" sz="3600" dirty="0" smtClean="0">
                <a:latin typeface="Gabriola" pitchFamily="82" charset="0"/>
              </a:rPr>
              <a:t>musiał ją  zaskoczyć.      Mimo długotrwałych </a:t>
            </a:r>
            <a:r>
              <a:rPr lang="pl-PL" sz="3600" dirty="0">
                <a:latin typeface="Gabriola" pitchFamily="82" charset="0"/>
              </a:rPr>
              <a:t>zabiegów i wysiłków pani Bobrowa nie zgodziła się </a:t>
            </a:r>
            <a:r>
              <a:rPr lang="pl-PL" sz="3600" dirty="0" smtClean="0">
                <a:latin typeface="Gabriola" pitchFamily="82" charset="0"/>
              </a:rPr>
              <a:t>potraktować go poważnie. </a:t>
            </a:r>
            <a:r>
              <a:rPr lang="pl-PL" sz="3600" dirty="0">
                <a:latin typeface="Gabriola" pitchFamily="82" charset="0"/>
              </a:rPr>
              <a:t>Tak więc narzekając na nieskuteczność swoich zalotów powraca do Paryża.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184211" cy="461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9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Polska - Wrocław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 Juliusz </a:t>
            </a:r>
            <a:r>
              <a:rPr lang="pl-PL" dirty="0">
                <a:latin typeface="Gabriola" pitchFamily="82" charset="0"/>
              </a:rPr>
              <a:t>przybył do Wrocławia 9 maja 1848. W tym samym roku znów spotyka się z matką, która przyjeżdża do Wrocławia. Pani Salomea opuściła miasto 7 lipca. Juliusz znów został sam. </a:t>
            </a:r>
            <a:r>
              <a:rPr lang="pl-PL" dirty="0" smtClean="0">
                <a:latin typeface="Gabriola" pitchFamily="82" charset="0"/>
              </a:rPr>
              <a:t>           Wieczorem </a:t>
            </a:r>
            <a:r>
              <a:rPr lang="pl-PL" dirty="0">
                <a:latin typeface="Gabriola" pitchFamily="82" charset="0"/>
              </a:rPr>
              <a:t>po jej odjeździe patrol policyjny zjawił się w zakonspirowanym mieszkaniu Słowackiego. Nielegalny pobyt, trwający prawie dwa miesiące, musiał się skończyć. Kazano mu opuścić miasto w ciągu dwudziestu czterech godzin. Juliusz jedzie z Wrocławia do Drezna.</a:t>
            </a:r>
          </a:p>
        </p:txBody>
      </p:sp>
    </p:spTree>
    <p:extLst>
      <p:ext uri="{BB962C8B-B14F-4D97-AF65-F5344CB8AC3E}">
        <p14:creationId xmlns:p14="http://schemas.microsoft.com/office/powerpoint/2010/main" val="3114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Schyłek życia </a:t>
            </a:r>
            <a:endParaRPr lang="pl-P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Około </a:t>
            </a:r>
            <a:r>
              <a:rPr lang="pl-PL" dirty="0">
                <a:latin typeface="Gabriola" pitchFamily="82" charset="0"/>
              </a:rPr>
              <a:t>20 lipca Słowacki powraca do Paryża. </a:t>
            </a:r>
          </a:p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Powoli </a:t>
            </a:r>
            <a:r>
              <a:rPr lang="pl-PL" dirty="0">
                <a:latin typeface="Gabriola" pitchFamily="82" charset="0"/>
              </a:rPr>
              <a:t>przed jesienią wszyscy się rozjechali i Juliusz został właściwie sam. Korespondował wiele z krewnymi. Wigilię Bożego Narodzenia spędził sam, choć było wtedy w Paryżu sporo znajomych.</a:t>
            </a:r>
          </a:p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Zima </a:t>
            </a:r>
            <a:r>
              <a:rPr lang="pl-PL" dirty="0">
                <a:latin typeface="Gabriola" pitchFamily="82" charset="0"/>
              </a:rPr>
              <a:t>była dla Juliusz bardzo ciężka, początek roku 1849 także. Wychodził mało, jadał w </a:t>
            </a:r>
            <a:r>
              <a:rPr lang="pl-PL" dirty="0" smtClean="0">
                <a:latin typeface="Gabriola" pitchFamily="82" charset="0"/>
              </a:rPr>
              <a:t>domu . </a:t>
            </a:r>
            <a:endParaRPr lang="pl-PL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Pod </a:t>
            </a:r>
            <a:r>
              <a:rPr lang="pl-PL" dirty="0">
                <a:latin typeface="Gabriola" pitchFamily="82" charset="0"/>
              </a:rPr>
              <a:t>koniec lutego nastąpiła </a:t>
            </a:r>
            <a:r>
              <a:rPr lang="pl-PL" dirty="0" smtClean="0">
                <a:latin typeface="Gabriola" pitchFamily="82" charset="0"/>
              </a:rPr>
              <a:t> poprawa stanu </a:t>
            </a:r>
            <a:r>
              <a:rPr lang="pl-PL" dirty="0">
                <a:latin typeface="Gabriola" pitchFamily="82" charset="0"/>
              </a:rPr>
              <a:t>zdrowia</a:t>
            </a:r>
            <a:r>
              <a:rPr lang="pl-PL" dirty="0" smtClean="0">
                <a:latin typeface="Gabriola" pitchFamily="82" charset="0"/>
              </a:rPr>
              <a:t>.  </a:t>
            </a:r>
            <a:r>
              <a:rPr lang="pl-PL" dirty="0">
                <a:latin typeface="Gabriola" pitchFamily="82" charset="0"/>
              </a:rPr>
              <a:t>Snuł wtedy plany wyjazdu do Ubienia. Pisał „</a:t>
            </a:r>
            <a:r>
              <a:rPr lang="pl-PL" dirty="0" smtClean="0">
                <a:latin typeface="Gabriola" pitchFamily="82" charset="0"/>
              </a:rPr>
              <a:t>Króla–Ducha</a:t>
            </a:r>
            <a:r>
              <a:rPr lang="pl-PL" dirty="0">
                <a:latin typeface="Gabriola" pitchFamily="82" charset="0"/>
              </a:rPr>
              <a:t>” i „Beniowskiego”, przeglądał listy. Układał nawet </a:t>
            </a:r>
            <a:r>
              <a:rPr lang="pl-PL" dirty="0" smtClean="0">
                <a:latin typeface="Gabriola" pitchFamily="82" charset="0"/>
              </a:rPr>
              <a:t>testament . </a:t>
            </a:r>
          </a:p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Stan </a:t>
            </a:r>
            <a:r>
              <a:rPr lang="pl-PL" dirty="0">
                <a:latin typeface="Gabriola" pitchFamily="82" charset="0"/>
              </a:rPr>
              <a:t>zdrowia zamiast się polepszać był coraz gorszy. Juliusz po nocach </a:t>
            </a:r>
            <a:r>
              <a:rPr lang="pl-PL" dirty="0" smtClean="0">
                <a:latin typeface="Gabriola" pitchFamily="82" charset="0"/>
              </a:rPr>
              <a:t>przeraźliwie kaszlał  </a:t>
            </a:r>
            <a:r>
              <a:rPr lang="pl-PL" dirty="0">
                <a:latin typeface="Gabriola" pitchFamily="82" charset="0"/>
              </a:rPr>
              <a:t>i nie spał. W </a:t>
            </a:r>
            <a:r>
              <a:rPr lang="pl-PL" dirty="0" smtClean="0">
                <a:latin typeface="Gabriola" pitchFamily="82" charset="0"/>
              </a:rPr>
              <a:t>dzień miewał gorączkę , ale nadal pisał. 3 </a:t>
            </a:r>
            <a:r>
              <a:rPr lang="pl-PL" dirty="0">
                <a:latin typeface="Gabriola" pitchFamily="82" charset="0"/>
              </a:rPr>
              <a:t>kwietnia Słowacki już nie wstał. Leżał spokojny i przytomny w sypialni. Umarł na kilka minut przed czwartą po południu w 1849 roku.</a:t>
            </a:r>
          </a:p>
        </p:txBody>
      </p:sp>
    </p:spTree>
    <p:extLst>
      <p:ext uri="{BB962C8B-B14F-4D97-AF65-F5344CB8AC3E}">
        <p14:creationId xmlns:p14="http://schemas.microsoft.com/office/powerpoint/2010/main" val="3819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Gabriola" pitchFamily="82" charset="0"/>
              </a:rPr>
              <a:t>Dziękuję za uwagę . </a:t>
            </a:r>
            <a:endParaRPr lang="pl-PL" sz="4400" dirty="0">
              <a:latin typeface="Gabriola" pitchFamily="82" charset="0"/>
            </a:endParaRPr>
          </a:p>
          <a:p>
            <a:r>
              <a:rPr lang="pl-PL" sz="4400" dirty="0" smtClean="0">
                <a:latin typeface="Gabriola" pitchFamily="82" charset="0"/>
              </a:rPr>
              <a:t>Gabriela Jończyk klasa 3F . </a:t>
            </a:r>
            <a:endParaRPr lang="pl-PL" sz="44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just"/>
            <a:r>
              <a:rPr lang="pl-PL" dirty="0" smtClean="0">
                <a:latin typeface="Gabriola" pitchFamily="82" charset="0"/>
              </a:rPr>
              <a:t>          </a:t>
            </a: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Kim był Juliusz Słowacki ? 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    Juliusz Słowacki był jednym najwybitniejszych poetów romantyzmu. Jego dzieła wydawane na emigracji , były sprowadzane do Polski i rozprowadzane wśród Polaków , mimo zakazu władz . Znaczną część życia spędził w Paryżu . W swoich dziełach głosił miłość do ojczyzny i konieczność  walki o jej wolność.</a:t>
            </a:r>
          </a:p>
          <a:p>
            <a:pPr marL="0" indent="0">
              <a:buNone/>
            </a:pPr>
            <a:r>
              <a:rPr lang="pl-PL" sz="3600" dirty="0">
                <a:latin typeface="Gabriola" pitchFamily="82" charset="0"/>
              </a:rPr>
              <a:t> </a:t>
            </a:r>
            <a:r>
              <a:rPr lang="pl-PL" sz="3600" dirty="0" smtClean="0">
                <a:latin typeface="Gabriola" pitchFamily="82" charset="0"/>
              </a:rPr>
              <a:t>   Od 1874 roku stał się patronem budynku naszej szkoły. </a:t>
            </a:r>
            <a:endParaRPr lang="pl-PL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Gimnazjum nr 1 im. Juliusza Słowackiego w Myślenicach 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56084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5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Pierwsza podróż Słowackiego 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400" dirty="0" smtClean="0">
                <a:latin typeface="Gabriola" pitchFamily="82" charset="0"/>
              </a:rPr>
              <a:t> </a:t>
            </a:r>
            <a:r>
              <a:rPr lang="pl-PL" dirty="0" smtClean="0">
                <a:latin typeface="Gabriola" pitchFamily="82" charset="0"/>
              </a:rPr>
              <a:t>W 1827 roku Juliusz Słowacki wraz ze swoim przyjacielem Michalskim wyrusza w podróż po Ukrainie. Podczas tej wyprawy miał okazję zetknąć się z pięknym krajobrazem i z przedmiotami sztuki. Z tego wyjazdu Słowacki wracał przez Odessę.</a:t>
            </a:r>
          </a:p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W Krzemieńcu spędził czas do końca 1828. Późnym latem i jesienią wraz z matką odbył podróż, odwiedził Litwę. Była to jego ostatnia podróż w tamte strony. Wtedy powstaje przedmowa do „Lilli Wenedy”. </a:t>
            </a:r>
            <a:endParaRPr lang="pl-PL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061" y="116632"/>
            <a:ext cx="3376851" cy="1162050"/>
          </a:xfrm>
        </p:spPr>
        <p:txBody>
          <a:bodyPr>
            <a:noAutofit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Lilla Weneda</a:t>
            </a:r>
            <a:r>
              <a:rPr lang="pl-PL" sz="5400" dirty="0" smtClean="0">
                <a:latin typeface="Gabriola" pitchFamily="82" charset="0"/>
              </a:rPr>
              <a:t> </a:t>
            </a:r>
            <a:endParaRPr lang="pl-PL" sz="5400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829892"/>
            <a:ext cx="5111750" cy="585311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utwór historiozoficzny napisany przez Juliusza Słowackiego wydany w 1840 w Paryżu. Tragedia pisana częściowo wierszem białym, częściowo rymowanym. Została wystawiona 23 czerwca 1863 w teatrze Skarbkowskim we Lwowie. Po raz pierwszy utwór był wydany wraz z listem do Zygmunta Krasińskiego. </a:t>
            </a:r>
            <a:endParaRPr lang="pl-PL" dirty="0">
              <a:latin typeface="Gabriola" pitchFamily="82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7"/>
            <a:ext cx="2735332" cy="411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82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5770984" cy="1162050"/>
          </a:xfrm>
        </p:spPr>
        <p:txBody>
          <a:bodyPr>
            <a:normAutofit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Wyjazd do Warszawy 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098455"/>
            <a:ext cx="4716214" cy="4812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pl-PL" dirty="0" smtClean="0">
                <a:latin typeface="Gabriola" pitchFamily="82" charset="0"/>
              </a:rPr>
              <a:t>W lutym 1829 roku, po decyzji matki Juliusz wyjeżdża do Warszawy, aby zrobić karierę urzędniczą. 28 marca  Słowacki obejmuje stanowisko aplikanta w Komisji Skarbu. Jego biurowa praca polegała głównie na przepisywaniu aktów i rachunków. W sierpniu zasiadł do pisania. W tym miesiącu napisał poemat „Hugo”.</a:t>
            </a:r>
          </a:p>
          <a:p>
            <a:pPr marL="0" indent="0">
              <a:buNone/>
            </a:pPr>
            <a:endParaRPr lang="pl-PL" dirty="0">
              <a:latin typeface="Gabriola" pitchFamily="8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615432" cy="461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1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673" y="116632"/>
            <a:ext cx="4089295" cy="1080120"/>
          </a:xfrm>
        </p:spPr>
        <p:txBody>
          <a:bodyPr>
            <a:normAutofit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Emigracja</a:t>
            </a:r>
            <a:r>
              <a:rPr lang="pl-PL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endParaRPr lang="pl-PL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5976" y="790514"/>
            <a:ext cx="4608512" cy="5100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Gabriola" pitchFamily="82" charset="0"/>
              </a:rPr>
              <a:t>    Powstanie zmusza Juliusza Słowackiego do opuszczenia kraju. 8 marca 1831 wyjeżdża z Warszawy . Jego celem ostatecznym była Francja, najpierw zamierzał dotrzeć do Drezna , jednak zatrzymały go we Wrocławiu władze pruskie i kazały starać się o pruski paszport do dalszej podróży. </a:t>
            </a:r>
            <a:endParaRPr lang="pl-PL" dirty="0">
              <a:latin typeface="Gabriola" pitchFamily="8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3" y="1412775"/>
            <a:ext cx="3729255" cy="447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6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Francja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    Do Paryża przybył pod koniec lipca 1831 roku. Pobyt </a:t>
            </a:r>
            <a:r>
              <a:rPr lang="pl-PL" sz="3600" dirty="0">
                <a:latin typeface="Gabriola" pitchFamily="82" charset="0"/>
              </a:rPr>
              <a:t>ten trwał jednak krótko. 3 sierpnia stanął w Londynie. Mieszkał tam miesiąc</a:t>
            </a:r>
            <a:r>
              <a:rPr lang="pl-PL" sz="3600" dirty="0" smtClean="0">
                <a:latin typeface="Gabriola" pitchFamily="82" charset="0"/>
              </a:rPr>
              <a:t>. Postanowił wrócić do Europy i zatrzymać się ponownie w Paryżu . Wstąpił do Towarzystwa Litewskiego. Tam poznał swojego przyjaciela Michała Skibickiego.  </a:t>
            </a:r>
            <a:endParaRPr lang="pl-PL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160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Szwajcaria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>
                <a:latin typeface="Gabriola" pitchFamily="82" charset="0"/>
              </a:rPr>
              <a:t>    </a:t>
            </a:r>
            <a:r>
              <a:rPr lang="pl-PL" sz="3600" dirty="0">
                <a:latin typeface="Gabriola" pitchFamily="82" charset="0"/>
              </a:rPr>
              <a:t>Z końcem 1832 roku Juliusz Słowacki opuścił Paryż i udał się do Szwajcarii. Zamieszkał w otoczonym ogrodem pensjonacie </a:t>
            </a:r>
            <a:r>
              <a:rPr lang="pl-PL" sz="3600" dirty="0" smtClean="0">
                <a:latin typeface="Gabriola" pitchFamily="82" charset="0"/>
              </a:rPr>
              <a:t> na </a:t>
            </a:r>
            <a:r>
              <a:rPr lang="pl-PL" sz="3600" dirty="0">
                <a:latin typeface="Gabriola" pitchFamily="82" charset="0"/>
              </a:rPr>
              <a:t>przedmieściach Genewy, gdzie wiódł pełne goryczy życie </a:t>
            </a:r>
            <a:r>
              <a:rPr lang="pl-PL" sz="3600" dirty="0" smtClean="0">
                <a:latin typeface="Gabriola" pitchFamily="82" charset="0"/>
              </a:rPr>
              <a:t>emigranta. W tym czasie napisał m.in.: </a:t>
            </a:r>
            <a:r>
              <a:rPr lang="pl-PL" sz="3600" dirty="0">
                <a:latin typeface="Gabriola" pitchFamily="82" charset="0"/>
              </a:rPr>
              <a:t>powieść „Lambro”, poemat „Godzina myśli”, dramaty „Kordian” i „Balladyna</a:t>
            </a:r>
            <a:r>
              <a:rPr lang="pl-PL" sz="3600" dirty="0" smtClean="0">
                <a:latin typeface="Gabriola" pitchFamily="82" charset="0"/>
              </a:rPr>
              <a:t>”. </a:t>
            </a:r>
            <a:endParaRPr lang="pl-PL" sz="3600" dirty="0">
              <a:latin typeface="Gabriola" pitchFamily="82" charset="0"/>
            </a:endParaRPr>
          </a:p>
          <a:p>
            <a:pPr marL="0" indent="0">
              <a:buNone/>
            </a:pPr>
            <a:endParaRPr lang="pl-PL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971</Words>
  <Application>Microsoft Office PowerPoint</Application>
  <PresentationFormat>Pokaz na ekranie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Gabriola</vt:lpstr>
      <vt:lpstr>Motyw pakietu Office</vt:lpstr>
      <vt:lpstr>Juliusz Słowacki          A Podróże</vt:lpstr>
      <vt:lpstr>          Kim był Juliusz Słowacki ? </vt:lpstr>
      <vt:lpstr>Gimnazjum nr 1 im. Juliusza Słowackiego w Myślenicach </vt:lpstr>
      <vt:lpstr>Pierwsza podróż Słowackiego </vt:lpstr>
      <vt:lpstr>Lilla Weneda </vt:lpstr>
      <vt:lpstr>Wyjazd do Warszawy </vt:lpstr>
      <vt:lpstr>Emigracja </vt:lpstr>
      <vt:lpstr>Francja</vt:lpstr>
      <vt:lpstr>Szwajcaria</vt:lpstr>
      <vt:lpstr>Rzym </vt:lpstr>
      <vt:lpstr>Włochy – Florencja </vt:lpstr>
      <vt:lpstr>Podróż  na           wschód </vt:lpstr>
      <vt:lpstr>Francja – Paryż </vt:lpstr>
      <vt:lpstr>Niemcy – Frankfurt </vt:lpstr>
      <vt:lpstr>Polska - Wrocław</vt:lpstr>
      <vt:lpstr>Schyłek życia </vt:lpstr>
      <vt:lpstr>    </vt:lpstr>
      <vt:lpstr>Prezentacja programu PowerPoint</vt:lpstr>
    </vt:vector>
  </TitlesOfParts>
  <Company>Sil-art Rycho444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Pracownia</cp:lastModifiedBy>
  <cp:revision>26</cp:revision>
  <dcterms:created xsi:type="dcterms:W3CDTF">2015-06-06T09:17:41Z</dcterms:created>
  <dcterms:modified xsi:type="dcterms:W3CDTF">2015-12-02T17:46:16Z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