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0"/>
  </p:notesMasterIdLst>
  <p:sldIdLst>
    <p:sldId id="256" r:id="rId2"/>
    <p:sldId id="281" r:id="rId3"/>
    <p:sldId id="257" r:id="rId4"/>
    <p:sldId id="258" r:id="rId5"/>
    <p:sldId id="282" r:id="rId6"/>
    <p:sldId id="259" r:id="rId7"/>
    <p:sldId id="260" r:id="rId8"/>
    <p:sldId id="283" r:id="rId9"/>
    <p:sldId id="261" r:id="rId10"/>
    <p:sldId id="262" r:id="rId11"/>
    <p:sldId id="263" r:id="rId12"/>
    <p:sldId id="264" r:id="rId13"/>
    <p:sldId id="284" r:id="rId14"/>
    <p:sldId id="265" r:id="rId15"/>
    <p:sldId id="297" r:id="rId16"/>
    <p:sldId id="298" r:id="rId17"/>
    <p:sldId id="299" r:id="rId18"/>
    <p:sldId id="266" r:id="rId19"/>
    <p:sldId id="280" r:id="rId20"/>
    <p:sldId id="288" r:id="rId21"/>
    <p:sldId id="289" r:id="rId22"/>
    <p:sldId id="290" r:id="rId23"/>
    <p:sldId id="291" r:id="rId24"/>
    <p:sldId id="292" r:id="rId25"/>
    <p:sldId id="279" r:id="rId26"/>
    <p:sldId id="293" r:id="rId27"/>
    <p:sldId id="294" r:id="rId28"/>
    <p:sldId id="295" r:id="rId29"/>
    <p:sldId id="267" r:id="rId30"/>
    <p:sldId id="268" r:id="rId31"/>
    <p:sldId id="301" r:id="rId32"/>
    <p:sldId id="303" r:id="rId33"/>
    <p:sldId id="325" r:id="rId34"/>
    <p:sldId id="320" r:id="rId35"/>
    <p:sldId id="323" r:id="rId36"/>
    <p:sldId id="321" r:id="rId37"/>
    <p:sldId id="324" r:id="rId38"/>
    <p:sldId id="322" r:id="rId39"/>
    <p:sldId id="285" r:id="rId40"/>
    <p:sldId id="286" r:id="rId41"/>
    <p:sldId id="305" r:id="rId42"/>
    <p:sldId id="306" r:id="rId43"/>
    <p:sldId id="307" r:id="rId44"/>
    <p:sldId id="309" r:id="rId45"/>
    <p:sldId id="308" r:id="rId46"/>
    <p:sldId id="310" r:id="rId47"/>
    <p:sldId id="311" r:id="rId48"/>
    <p:sldId id="312" r:id="rId49"/>
    <p:sldId id="315" r:id="rId50"/>
    <p:sldId id="313" r:id="rId51"/>
    <p:sldId id="314" r:id="rId52"/>
    <p:sldId id="316" r:id="rId53"/>
    <p:sldId id="317" r:id="rId54"/>
    <p:sldId id="304" r:id="rId55"/>
    <p:sldId id="269" r:id="rId56"/>
    <p:sldId id="270" r:id="rId57"/>
    <p:sldId id="271" r:id="rId58"/>
    <p:sldId id="272" r:id="rId59"/>
    <p:sldId id="273" r:id="rId60"/>
    <p:sldId id="274" r:id="rId61"/>
    <p:sldId id="275" r:id="rId62"/>
    <p:sldId id="276" r:id="rId63"/>
    <p:sldId id="277" r:id="rId64"/>
    <p:sldId id="278" r:id="rId65"/>
    <p:sldId id="326" r:id="rId66"/>
    <p:sldId id="327" r:id="rId67"/>
    <p:sldId id="318" r:id="rId68"/>
    <p:sldId id="319" r:id="rId69"/>
  </p:sldIdLst>
  <p:sldSz cx="9144000" cy="6858000" type="screen4x3"/>
  <p:notesSz cx="6858000" cy="9144000"/>
  <p:defaultTextStyle>
    <a:defPPr>
      <a:defRPr lang="pl-PL"/>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19" autoAdjust="0"/>
    <p:restoredTop sz="94700" autoAdjust="0"/>
  </p:normalViewPr>
  <p:slideViewPr>
    <p:cSldViewPr>
      <p:cViewPr varScale="1">
        <p:scale>
          <a:sx n="107" d="100"/>
          <a:sy n="107" d="100"/>
        </p:scale>
        <p:origin x="-1182" y="-96"/>
      </p:cViewPr>
      <p:guideLst>
        <p:guide orient="horz" pos="2160"/>
        <p:guide pos="2880"/>
      </p:guideLst>
    </p:cSldViewPr>
  </p:slideViewPr>
  <p:outlineViewPr>
    <p:cViewPr>
      <p:scale>
        <a:sx n="33" d="100"/>
        <a:sy n="33" d="100"/>
      </p:scale>
      <p:origin x="0" y="598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atin typeface="Arial" charset="0"/>
              </a:defRPr>
            </a:lvl1pPr>
          </a:lstStyle>
          <a:p>
            <a:pPr>
              <a:defRPr/>
            </a:pPr>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atin typeface="Arial" charset="0"/>
              </a:defRPr>
            </a:lvl1pPr>
          </a:lstStyle>
          <a:p>
            <a:pPr>
              <a:defRPr/>
            </a:pPr>
            <a:fld id="{CEA5930A-DB19-4A97-B829-9D4B4127AA39}" type="datetimeFigureOut">
              <a:rPr lang="pl-PL"/>
              <a:pPr>
                <a:defRPr/>
              </a:pPr>
              <a:t>2013-02-03</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l-PL" noProof="0" smtClean="0"/>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atin typeface="Arial" charset="0"/>
              </a:defRPr>
            </a:lvl1pPr>
          </a:lstStyle>
          <a:p>
            <a:pPr>
              <a:defRPr/>
            </a:pPr>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atin typeface="Arial" charset="0"/>
              </a:defRPr>
            </a:lvl1pPr>
          </a:lstStyle>
          <a:p>
            <a:pPr>
              <a:defRPr/>
            </a:pPr>
            <a:fld id="{58057FB1-9544-49E8-968C-EEFE6CE31A1B}" type="slidenum">
              <a:rPr lang="pl-PL"/>
              <a:pPr>
                <a:defRPr/>
              </a:pPr>
              <a:t>‹#›</a:t>
            </a:fld>
            <a:endParaRPr lang="pl-PL"/>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76803"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smtClean="0"/>
          </a:p>
        </p:txBody>
      </p:sp>
      <p:sp>
        <p:nvSpPr>
          <p:cNvPr id="76804"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3722A3F-5380-4D32-82D2-A070DC50C3CB}" type="slidenum">
              <a:rPr lang="pl-PL">
                <a:latin typeface="Arial" pitchFamily="34" charset="0"/>
              </a:rPr>
              <a:pPr/>
              <a:t>16</a:t>
            </a:fld>
            <a:endParaRPr lang="pl-PL">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4" name="Prostokąt 3"/>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Prostokąt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6" name="Prostokąt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7" name="Prostokąt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0" name="Prostokąt 9"/>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1" name="Prostokąt 10"/>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2" name="Prostokąt 11"/>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3" name="Prostokąt 12"/>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4" name="Prostokąt 13"/>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8" name="Tytuł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pl-PL" smtClean="0"/>
              <a:t>Kliknij, aby edytować styl</a:t>
            </a:r>
            <a:endParaRPr lang="en-US"/>
          </a:p>
        </p:txBody>
      </p:sp>
      <p:sp>
        <p:nvSpPr>
          <p:cNvPr id="9" name="Podtytuł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pl-PL" smtClean="0"/>
              <a:t>Kliknij, aby edytować styl wzorca podtytułu</a:t>
            </a:r>
            <a:endParaRPr lang="en-US"/>
          </a:p>
        </p:txBody>
      </p:sp>
      <p:sp>
        <p:nvSpPr>
          <p:cNvPr id="15" name="Symbol zastępczy daty 27"/>
          <p:cNvSpPr>
            <a:spLocks noGrp="1"/>
          </p:cNvSpPr>
          <p:nvPr>
            <p:ph type="dt" sz="half" idx="10"/>
          </p:nvPr>
        </p:nvSpPr>
        <p:spPr/>
        <p:txBody>
          <a:bodyPr/>
          <a:lstStyle>
            <a:lvl1pPr>
              <a:defRPr/>
            </a:lvl1pPr>
            <a:extLst/>
          </a:lstStyle>
          <a:p>
            <a:pPr>
              <a:defRPr/>
            </a:pPr>
            <a:fld id="{B0CE9323-367E-44D3-BE11-9B56018B7909}" type="datetimeFigureOut">
              <a:rPr lang="pl-PL"/>
              <a:pPr>
                <a:defRPr/>
              </a:pPr>
              <a:t>2013-02-03</a:t>
            </a:fld>
            <a:endParaRPr lang="pl-PL"/>
          </a:p>
        </p:txBody>
      </p:sp>
      <p:sp>
        <p:nvSpPr>
          <p:cNvPr id="16" name="Symbol zastępczy stopki 16"/>
          <p:cNvSpPr>
            <a:spLocks noGrp="1"/>
          </p:cNvSpPr>
          <p:nvPr>
            <p:ph type="ftr" sz="quarter" idx="11"/>
          </p:nvPr>
        </p:nvSpPr>
        <p:spPr/>
        <p:txBody>
          <a:bodyPr/>
          <a:lstStyle>
            <a:lvl1pPr>
              <a:defRPr/>
            </a:lvl1pPr>
            <a:extLst/>
          </a:lstStyle>
          <a:p>
            <a:pPr>
              <a:defRPr/>
            </a:pPr>
            <a:endParaRPr lang="pl-PL"/>
          </a:p>
        </p:txBody>
      </p:sp>
      <p:sp>
        <p:nvSpPr>
          <p:cNvPr id="17" name="Symbol zastępczy numeru slajdu 28"/>
          <p:cNvSpPr>
            <a:spLocks noGrp="1"/>
          </p:cNvSpPr>
          <p:nvPr>
            <p:ph type="sldNum" sz="quarter" idx="12"/>
          </p:nvPr>
        </p:nvSpPr>
        <p:spPr/>
        <p:txBody>
          <a:bodyPr/>
          <a:lstStyle>
            <a:lvl1pPr>
              <a:defRPr/>
            </a:lvl1pPr>
            <a:extLst/>
          </a:lstStyle>
          <a:p>
            <a:pPr>
              <a:defRPr/>
            </a:pPr>
            <a:fld id="{A8D769EF-A1EC-4147-B073-B248E507D9F4}" type="slidenum">
              <a:rPr lang="pl-PL"/>
              <a:pPr>
                <a:defRPr/>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lang="pl-PL" smtClean="0"/>
              <a:t>Kliknij, aby edytować styl</a:t>
            </a:r>
            <a:endParaRPr lang="en-US"/>
          </a:p>
        </p:txBody>
      </p:sp>
      <p:sp>
        <p:nvSpPr>
          <p:cNvPr id="3" name="Symbol zastępczy tytułu pionowego 2"/>
          <p:cNvSpPr>
            <a:spLocks noGrp="1"/>
          </p:cNvSpPr>
          <p:nvPr>
            <p:ph type="body" orient="vert" idx="1"/>
          </p:nvPr>
        </p:nvSpPr>
        <p:spPr/>
        <p:txBody>
          <a:bodyPr vert="eaVert"/>
          <a:lstStyle>
            <a:extLs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13"/>
          <p:cNvSpPr>
            <a:spLocks noGrp="1"/>
          </p:cNvSpPr>
          <p:nvPr>
            <p:ph type="dt" sz="half" idx="10"/>
          </p:nvPr>
        </p:nvSpPr>
        <p:spPr/>
        <p:txBody>
          <a:bodyPr/>
          <a:lstStyle>
            <a:lvl1pPr>
              <a:defRPr/>
            </a:lvl1pPr>
          </a:lstStyle>
          <a:p>
            <a:pPr>
              <a:defRPr/>
            </a:pPr>
            <a:fld id="{E619A827-B06D-4819-85D1-5A695D5989B6}" type="datetimeFigureOut">
              <a:rPr lang="pl-PL"/>
              <a:pPr>
                <a:defRPr/>
              </a:pPr>
              <a:t>2013-02-03</a:t>
            </a:fld>
            <a:endParaRPr lang="pl-PL"/>
          </a:p>
        </p:txBody>
      </p:sp>
      <p:sp>
        <p:nvSpPr>
          <p:cNvPr id="5" name="Symbol zastępczy stopki 2"/>
          <p:cNvSpPr>
            <a:spLocks noGrp="1"/>
          </p:cNvSpPr>
          <p:nvPr>
            <p:ph type="ftr" sz="quarter" idx="11"/>
          </p:nvPr>
        </p:nvSpPr>
        <p:spPr/>
        <p:txBody>
          <a:bodyPr/>
          <a:lstStyle>
            <a:lvl1pPr>
              <a:defRPr/>
            </a:lvl1pPr>
          </a:lstStyle>
          <a:p>
            <a:pPr>
              <a:defRPr/>
            </a:pPr>
            <a:endParaRPr lang="pl-PL"/>
          </a:p>
        </p:txBody>
      </p:sp>
      <p:sp>
        <p:nvSpPr>
          <p:cNvPr id="6" name="Symbol zastępczy numeru slajdu 22"/>
          <p:cNvSpPr>
            <a:spLocks noGrp="1"/>
          </p:cNvSpPr>
          <p:nvPr>
            <p:ph type="sldNum" sz="quarter" idx="12"/>
          </p:nvPr>
        </p:nvSpPr>
        <p:spPr/>
        <p:txBody>
          <a:bodyPr/>
          <a:lstStyle>
            <a:lvl1pPr>
              <a:defRPr/>
            </a:lvl1pPr>
          </a:lstStyle>
          <a:p>
            <a:pPr>
              <a:defRPr/>
            </a:pPr>
            <a:fld id="{786F5154-0076-42EB-9A71-7168D43AD500}" type="slidenum">
              <a:rPr lang="pl-PL"/>
              <a:pPr>
                <a:defRPr/>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9"/>
            <a:ext cx="1981200" cy="5851525"/>
          </a:xfrm>
        </p:spPr>
        <p:txBody>
          <a:bodyPr vert="eaVert" anchor="ctr"/>
          <a:lstStyle>
            <a:extLst/>
          </a:lstStyle>
          <a:p>
            <a:r>
              <a:rPr lang="pl-PL" smtClean="0"/>
              <a:t>Kliknij, aby edytować styl</a:t>
            </a:r>
            <a:endParaRPr lang="en-US"/>
          </a:p>
        </p:txBody>
      </p:sp>
      <p:sp>
        <p:nvSpPr>
          <p:cNvPr id="3" name="Symbol zastępczy tytułu pionowego 2"/>
          <p:cNvSpPr>
            <a:spLocks noGrp="1"/>
          </p:cNvSpPr>
          <p:nvPr>
            <p:ph type="body" orient="vert" idx="1"/>
          </p:nvPr>
        </p:nvSpPr>
        <p:spPr>
          <a:xfrm>
            <a:off x="609600" y="274639"/>
            <a:ext cx="5867400" cy="5851525"/>
          </a:xfrm>
        </p:spPr>
        <p:txBody>
          <a:bodyPr vert="eaVert"/>
          <a:lstStyle>
            <a:extLs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13"/>
          <p:cNvSpPr>
            <a:spLocks noGrp="1"/>
          </p:cNvSpPr>
          <p:nvPr>
            <p:ph type="dt" sz="half" idx="10"/>
          </p:nvPr>
        </p:nvSpPr>
        <p:spPr/>
        <p:txBody>
          <a:bodyPr/>
          <a:lstStyle>
            <a:lvl1pPr>
              <a:defRPr/>
            </a:lvl1pPr>
          </a:lstStyle>
          <a:p>
            <a:pPr>
              <a:defRPr/>
            </a:pPr>
            <a:fld id="{9E3C425E-9F7A-4425-ABA5-B4359035B79A}" type="datetimeFigureOut">
              <a:rPr lang="pl-PL"/>
              <a:pPr>
                <a:defRPr/>
              </a:pPr>
              <a:t>2013-02-03</a:t>
            </a:fld>
            <a:endParaRPr lang="pl-PL"/>
          </a:p>
        </p:txBody>
      </p:sp>
      <p:sp>
        <p:nvSpPr>
          <p:cNvPr id="5" name="Symbol zastępczy stopki 2"/>
          <p:cNvSpPr>
            <a:spLocks noGrp="1"/>
          </p:cNvSpPr>
          <p:nvPr>
            <p:ph type="ftr" sz="quarter" idx="11"/>
          </p:nvPr>
        </p:nvSpPr>
        <p:spPr/>
        <p:txBody>
          <a:bodyPr/>
          <a:lstStyle>
            <a:lvl1pPr>
              <a:defRPr/>
            </a:lvl1pPr>
          </a:lstStyle>
          <a:p>
            <a:pPr>
              <a:defRPr/>
            </a:pPr>
            <a:endParaRPr lang="pl-PL"/>
          </a:p>
        </p:txBody>
      </p:sp>
      <p:sp>
        <p:nvSpPr>
          <p:cNvPr id="6" name="Symbol zastępczy numeru slajdu 22"/>
          <p:cNvSpPr>
            <a:spLocks noGrp="1"/>
          </p:cNvSpPr>
          <p:nvPr>
            <p:ph type="sldNum" sz="quarter" idx="12"/>
          </p:nvPr>
        </p:nvSpPr>
        <p:spPr/>
        <p:txBody>
          <a:bodyPr/>
          <a:lstStyle>
            <a:lvl1pPr>
              <a:defRPr/>
            </a:lvl1pPr>
          </a:lstStyle>
          <a:p>
            <a:pPr>
              <a:defRPr/>
            </a:pPr>
            <a:fld id="{4D2A47DE-3DA7-4EFD-B5BD-F3317D9B77F9}" type="slidenum">
              <a:rPr lang="pl-PL"/>
              <a:pPr>
                <a:defRPr/>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lang="pl-PL" smtClean="0"/>
              <a:t>Kliknij, aby edytować styl</a:t>
            </a:r>
            <a:endParaRPr lang="en-US"/>
          </a:p>
        </p:txBody>
      </p:sp>
      <p:sp>
        <p:nvSpPr>
          <p:cNvPr id="3" name="Symbol zastępczy zawartości 2"/>
          <p:cNvSpPr>
            <a:spLocks noGrp="1"/>
          </p:cNvSpPr>
          <p:nvPr>
            <p:ph idx="1"/>
          </p:nvPr>
        </p:nvSpPr>
        <p:spPr/>
        <p:txBody>
          <a:bodyPr/>
          <a:lstStyle>
            <a:extLs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13"/>
          <p:cNvSpPr>
            <a:spLocks noGrp="1"/>
          </p:cNvSpPr>
          <p:nvPr>
            <p:ph type="dt" sz="half" idx="10"/>
          </p:nvPr>
        </p:nvSpPr>
        <p:spPr/>
        <p:txBody>
          <a:bodyPr/>
          <a:lstStyle>
            <a:lvl1pPr>
              <a:defRPr/>
            </a:lvl1pPr>
          </a:lstStyle>
          <a:p>
            <a:pPr>
              <a:defRPr/>
            </a:pPr>
            <a:fld id="{E537AE5B-BACE-415F-BBA3-339723F33556}" type="datetimeFigureOut">
              <a:rPr lang="pl-PL"/>
              <a:pPr>
                <a:defRPr/>
              </a:pPr>
              <a:t>2013-02-03</a:t>
            </a:fld>
            <a:endParaRPr lang="pl-PL"/>
          </a:p>
        </p:txBody>
      </p:sp>
      <p:sp>
        <p:nvSpPr>
          <p:cNvPr id="5" name="Symbol zastępczy stopki 2"/>
          <p:cNvSpPr>
            <a:spLocks noGrp="1"/>
          </p:cNvSpPr>
          <p:nvPr>
            <p:ph type="ftr" sz="quarter" idx="11"/>
          </p:nvPr>
        </p:nvSpPr>
        <p:spPr/>
        <p:txBody>
          <a:bodyPr/>
          <a:lstStyle>
            <a:lvl1pPr>
              <a:defRPr/>
            </a:lvl1pPr>
          </a:lstStyle>
          <a:p>
            <a:pPr>
              <a:defRPr/>
            </a:pPr>
            <a:endParaRPr lang="pl-PL"/>
          </a:p>
        </p:txBody>
      </p:sp>
      <p:sp>
        <p:nvSpPr>
          <p:cNvPr id="6" name="Symbol zastępczy numeru slajdu 22"/>
          <p:cNvSpPr>
            <a:spLocks noGrp="1"/>
          </p:cNvSpPr>
          <p:nvPr>
            <p:ph type="sldNum" sz="quarter" idx="12"/>
          </p:nvPr>
        </p:nvSpPr>
        <p:spPr/>
        <p:txBody>
          <a:bodyPr/>
          <a:lstStyle>
            <a:lvl1pPr>
              <a:defRPr/>
            </a:lvl1pPr>
          </a:lstStyle>
          <a:p>
            <a:pPr>
              <a:defRPr/>
            </a:pPr>
            <a:fld id="{F8357EDB-34C5-49F6-B478-74786E093B5B}" type="slidenum">
              <a:rPr lang="pl-PL"/>
              <a:pPr>
                <a:defRPr/>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4" name="Dowolny kształt 3"/>
          <p:cNvSpPr>
            <a:spLocks/>
          </p:cNvSpPr>
          <p:nvPr/>
        </p:nvSpPr>
        <p:spPr bwMode="auto">
          <a:xfrm>
            <a:off x="4829175" y="1073150"/>
            <a:ext cx="4321175"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a:defRPr/>
            </a:pPr>
            <a:endParaRPr lang="en-US">
              <a:latin typeface="Arial" charset="0"/>
            </a:endParaRPr>
          </a:p>
        </p:txBody>
      </p:sp>
      <p:sp>
        <p:nvSpPr>
          <p:cNvPr id="5" name="Dowolny kształt 4"/>
          <p:cNvSpPr>
            <a:spLocks/>
          </p:cNvSpPr>
          <p:nvPr/>
        </p:nvSpPr>
        <p:spPr bwMode="auto">
          <a:xfrm>
            <a:off x="374650" y="0"/>
            <a:ext cx="5513388" cy="661511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a:defRPr/>
            </a:pPr>
            <a:endParaRPr lang="en-US">
              <a:latin typeface="Arial" charset="0"/>
            </a:endParaRPr>
          </a:p>
        </p:txBody>
      </p:sp>
      <p:sp>
        <p:nvSpPr>
          <p:cNvPr id="6" name="Dowolny kształt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a:defRPr/>
            </a:pPr>
            <a:endParaRPr lang="en-US">
              <a:latin typeface="Arial" charset="0"/>
            </a:endParaRPr>
          </a:p>
        </p:txBody>
      </p:sp>
      <p:sp>
        <p:nvSpPr>
          <p:cNvPr id="7" name="Dowolny kształt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latin typeface="Arial" charset="0"/>
            </a:endParaRPr>
          </a:p>
        </p:txBody>
      </p:sp>
      <p:sp>
        <p:nvSpPr>
          <p:cNvPr id="8" name="Dowolny kształt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latin typeface="Arial" charset="0"/>
            </a:endParaRPr>
          </a:p>
        </p:txBody>
      </p:sp>
      <p:sp>
        <p:nvSpPr>
          <p:cNvPr id="9" name="Dowolny kształt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latin typeface="Arial" charset="0"/>
            </a:endParaRPr>
          </a:p>
        </p:txBody>
      </p:sp>
      <p:sp>
        <p:nvSpPr>
          <p:cNvPr id="10" name="Dowolny kształt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latin typeface="Arial" charset="0"/>
            </a:endParaRPr>
          </a:p>
        </p:txBody>
      </p:sp>
      <p:sp>
        <p:nvSpPr>
          <p:cNvPr id="11" name="Dowolny kształt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latin typeface="Arial" charset="0"/>
            </a:endParaRPr>
          </a:p>
        </p:txBody>
      </p:sp>
      <p:sp>
        <p:nvSpPr>
          <p:cNvPr id="12" name="Dowolny kształt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latin typeface="Arial" charset="0"/>
            </a:endParaRPr>
          </a:p>
        </p:txBody>
      </p:sp>
      <p:sp>
        <p:nvSpPr>
          <p:cNvPr id="13" name="Dowolny kształt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latin typeface="Arial" charset="0"/>
            </a:endParaRPr>
          </a:p>
        </p:txBody>
      </p:sp>
      <p:sp>
        <p:nvSpPr>
          <p:cNvPr id="14" name="Dowolny kształt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latin typeface="Arial" charset="0"/>
            </a:endParaRPr>
          </a:p>
        </p:txBody>
      </p:sp>
      <p:sp>
        <p:nvSpPr>
          <p:cNvPr id="15" name="Dowolny kształt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latin typeface="Arial" charset="0"/>
            </a:endParaRPr>
          </a:p>
        </p:txBody>
      </p:sp>
      <p:sp>
        <p:nvSpPr>
          <p:cNvPr id="16" name="Dowolny kształt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latin typeface="Arial" charset="0"/>
            </a:endParaRPr>
          </a:p>
        </p:txBody>
      </p:sp>
      <p:sp>
        <p:nvSpPr>
          <p:cNvPr id="17" name="Dowolny kształt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latin typeface="Arial" charset="0"/>
            </a:endParaRPr>
          </a:p>
        </p:txBody>
      </p:sp>
      <p:sp>
        <p:nvSpPr>
          <p:cNvPr id="18" name="Dowolny kształt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a:defRPr/>
            </a:pPr>
            <a:endParaRPr lang="en-US">
              <a:latin typeface="Arial" charset="0"/>
            </a:endParaRPr>
          </a:p>
        </p:txBody>
      </p:sp>
      <p:sp>
        <p:nvSpPr>
          <p:cNvPr id="19" name="Prostokąt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0" name="Prostokąt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1" name="Prostokąt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2" name="Prostokąt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3" name="Prostokąt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4" name="Prostokąt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3" name="Symbol zastępczy tekstu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pl-PL" smtClean="0"/>
              <a:t>Kliknij, aby edytować style wzorca tekstu</a:t>
            </a:r>
          </a:p>
        </p:txBody>
      </p:sp>
      <p:sp>
        <p:nvSpPr>
          <p:cNvPr id="2" name="Tytuł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pl-PL" smtClean="0"/>
              <a:t>Kliknij, aby edytować styl</a:t>
            </a:r>
            <a:endParaRPr lang="en-US"/>
          </a:p>
        </p:txBody>
      </p:sp>
      <p:sp>
        <p:nvSpPr>
          <p:cNvPr id="25" name="Symbol zastępczy daty 3"/>
          <p:cNvSpPr>
            <a:spLocks noGrp="1"/>
          </p:cNvSpPr>
          <p:nvPr>
            <p:ph type="dt" sz="half" idx="10"/>
          </p:nvPr>
        </p:nvSpPr>
        <p:spPr/>
        <p:txBody>
          <a:bodyPr/>
          <a:lstStyle>
            <a:lvl1pPr>
              <a:defRPr/>
            </a:lvl1pPr>
            <a:extLst/>
          </a:lstStyle>
          <a:p>
            <a:pPr>
              <a:defRPr/>
            </a:pPr>
            <a:fld id="{26089E1D-B749-4A74-98EE-F81776E7C83B}" type="datetimeFigureOut">
              <a:rPr lang="pl-PL"/>
              <a:pPr>
                <a:defRPr/>
              </a:pPr>
              <a:t>2013-02-03</a:t>
            </a:fld>
            <a:endParaRPr lang="pl-PL"/>
          </a:p>
        </p:txBody>
      </p:sp>
      <p:sp>
        <p:nvSpPr>
          <p:cNvPr id="26" name="Symbol zastępczy stopki 4"/>
          <p:cNvSpPr>
            <a:spLocks noGrp="1"/>
          </p:cNvSpPr>
          <p:nvPr>
            <p:ph type="ftr" sz="quarter" idx="11"/>
          </p:nvPr>
        </p:nvSpPr>
        <p:spPr/>
        <p:txBody>
          <a:bodyPr/>
          <a:lstStyle>
            <a:lvl1pPr>
              <a:defRPr/>
            </a:lvl1pPr>
            <a:extLst/>
          </a:lstStyle>
          <a:p>
            <a:pPr>
              <a:defRPr/>
            </a:pPr>
            <a:endParaRPr lang="pl-PL"/>
          </a:p>
        </p:txBody>
      </p:sp>
      <p:sp>
        <p:nvSpPr>
          <p:cNvPr id="27" name="Symbol zastępczy numeru slajdu 5"/>
          <p:cNvSpPr>
            <a:spLocks noGrp="1"/>
          </p:cNvSpPr>
          <p:nvPr>
            <p:ph type="sldNum" sz="quarter" idx="12"/>
          </p:nvPr>
        </p:nvSpPr>
        <p:spPr/>
        <p:txBody>
          <a:bodyPr/>
          <a:lstStyle>
            <a:lvl1pPr>
              <a:defRPr/>
            </a:lvl1pPr>
            <a:extLst/>
          </a:lstStyle>
          <a:p>
            <a:pPr>
              <a:defRPr/>
            </a:pPr>
            <a:fld id="{84FE767A-7F3E-415F-A062-205E1136C760}" type="slidenum">
              <a:rPr lang="pl-PL"/>
              <a:pPr>
                <a:defRPr/>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457200" y="512064"/>
            <a:ext cx="8229600" cy="914400"/>
          </a:xfrm>
        </p:spPr>
        <p:txBody>
          <a:bodyPr/>
          <a:lstStyle>
            <a:extLst/>
          </a:lstStyle>
          <a:p>
            <a:r>
              <a:rPr lang="pl-PL" smtClean="0"/>
              <a:t>Kliknij, aby edytować styl</a:t>
            </a:r>
            <a:endParaRPr lang="en-US"/>
          </a:p>
        </p:txBody>
      </p:sp>
      <p:sp>
        <p:nvSpPr>
          <p:cNvPr id="3" name="Symbol zastępczy zawartości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zawartości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daty 4"/>
          <p:cNvSpPr>
            <a:spLocks noGrp="1"/>
          </p:cNvSpPr>
          <p:nvPr>
            <p:ph type="dt" sz="half" idx="10"/>
          </p:nvPr>
        </p:nvSpPr>
        <p:spPr/>
        <p:txBody>
          <a:bodyPr/>
          <a:lstStyle>
            <a:lvl1pPr>
              <a:defRPr/>
            </a:lvl1pPr>
            <a:extLst/>
          </a:lstStyle>
          <a:p>
            <a:pPr>
              <a:defRPr/>
            </a:pPr>
            <a:fld id="{2DC68B17-B3D9-4E1E-8FBB-FDFF67C46CAF}" type="datetimeFigureOut">
              <a:rPr lang="pl-PL"/>
              <a:pPr>
                <a:defRPr/>
              </a:pPr>
              <a:t>2013-02-03</a:t>
            </a:fld>
            <a:endParaRPr lang="pl-PL"/>
          </a:p>
        </p:txBody>
      </p:sp>
      <p:sp>
        <p:nvSpPr>
          <p:cNvPr id="6" name="Symbol zastępczy stopki 5"/>
          <p:cNvSpPr>
            <a:spLocks noGrp="1"/>
          </p:cNvSpPr>
          <p:nvPr>
            <p:ph type="ftr" sz="quarter" idx="11"/>
          </p:nvPr>
        </p:nvSpPr>
        <p:spPr/>
        <p:txBody>
          <a:bodyPr/>
          <a:lstStyle>
            <a:lvl1pPr>
              <a:defRPr/>
            </a:lvl1pPr>
            <a:extLst/>
          </a:lstStyle>
          <a:p>
            <a:pPr>
              <a:defRPr/>
            </a:pPr>
            <a:endParaRPr lang="pl-PL"/>
          </a:p>
        </p:txBody>
      </p:sp>
      <p:sp>
        <p:nvSpPr>
          <p:cNvPr id="7" name="Symbol zastępczy numeru slajdu 6"/>
          <p:cNvSpPr>
            <a:spLocks noGrp="1"/>
          </p:cNvSpPr>
          <p:nvPr>
            <p:ph type="sldNum" sz="quarter" idx="12"/>
          </p:nvPr>
        </p:nvSpPr>
        <p:spPr/>
        <p:txBody>
          <a:bodyPr/>
          <a:lstStyle>
            <a:lvl1pPr>
              <a:defRPr/>
            </a:lvl1pPr>
            <a:extLst/>
          </a:lstStyle>
          <a:p>
            <a:pPr>
              <a:defRPr/>
            </a:pPr>
            <a:fld id="{25C9F4B1-362E-4A6E-BAFD-FD94CF2E7F31}" type="slidenum">
              <a:rPr lang="pl-PL"/>
              <a:pPr>
                <a:defRPr/>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spTree>
      <p:nvGrpSpPr>
        <p:cNvPr id="1" name=""/>
        <p:cNvGrpSpPr/>
        <p:nvPr/>
      </p:nvGrpSpPr>
      <p:grpSpPr>
        <a:xfrm>
          <a:off x="0" y="0"/>
          <a:ext cx="0" cy="0"/>
          <a:chOff x="0" y="0"/>
          <a:chExt cx="0" cy="0"/>
        </a:xfrm>
      </p:grpSpPr>
      <p:sp>
        <p:nvSpPr>
          <p:cNvPr id="7" name="Prostokąt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Prostokąt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9" name="Prostokąt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0" name="Prostokąt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Prostokąt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2" name="Prostokąt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3" name="Prostokąt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4" name="Prostokąt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5" name="Prostokąt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6" name="Prostokąt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 name="Tytuł 1"/>
          <p:cNvSpPr>
            <a:spLocks noGrp="1"/>
          </p:cNvSpPr>
          <p:nvPr>
            <p:ph type="title"/>
          </p:nvPr>
        </p:nvSpPr>
        <p:spPr>
          <a:xfrm>
            <a:off x="504824" y="512064"/>
            <a:ext cx="7772400" cy="914400"/>
          </a:xfrm>
        </p:spPr>
        <p:txBody>
          <a:bodyPr/>
          <a:lstStyle>
            <a:lvl1pPr>
              <a:defRPr sz="4000"/>
            </a:lvl1pPr>
            <a:extLst/>
          </a:lstStyle>
          <a:p>
            <a:r>
              <a:rPr lang="pl-PL" smtClean="0"/>
              <a:t>Kliknij, aby edytować styl</a:t>
            </a:r>
            <a:endParaRPr lang="en-US"/>
          </a:p>
        </p:txBody>
      </p:sp>
      <p:sp>
        <p:nvSpPr>
          <p:cNvPr id="3" name="Symbol zastępczy tekstu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pl-PL" smtClean="0"/>
              <a:t>Kliknij, aby edytować style wzorca tekstu</a:t>
            </a:r>
          </a:p>
        </p:txBody>
      </p:sp>
      <p:sp>
        <p:nvSpPr>
          <p:cNvPr id="4" name="Symbol zastępczy tekstu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pl-PL" smtClean="0"/>
              <a:t>Kliknij, aby edytować style wzorca tekstu</a:t>
            </a:r>
          </a:p>
        </p:txBody>
      </p:sp>
      <p:sp>
        <p:nvSpPr>
          <p:cNvPr id="5" name="Symbol zastępczy zawartości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6" name="Symbol zastępczy zawartości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17" name="Symbol zastępczy daty 6"/>
          <p:cNvSpPr>
            <a:spLocks noGrp="1"/>
          </p:cNvSpPr>
          <p:nvPr>
            <p:ph type="dt" sz="half" idx="10"/>
          </p:nvPr>
        </p:nvSpPr>
        <p:spPr/>
        <p:txBody>
          <a:bodyPr/>
          <a:lstStyle>
            <a:lvl1pPr>
              <a:defRPr/>
            </a:lvl1pPr>
            <a:extLst/>
          </a:lstStyle>
          <a:p>
            <a:pPr>
              <a:defRPr/>
            </a:pPr>
            <a:fld id="{3DC415BB-4223-4BE4-936B-DA9B6B36FDED}" type="datetimeFigureOut">
              <a:rPr lang="pl-PL"/>
              <a:pPr>
                <a:defRPr/>
              </a:pPr>
              <a:t>2013-02-03</a:t>
            </a:fld>
            <a:endParaRPr lang="pl-PL"/>
          </a:p>
        </p:txBody>
      </p:sp>
      <p:sp>
        <p:nvSpPr>
          <p:cNvPr id="18" name="Symbol zastępczy stopki 7"/>
          <p:cNvSpPr>
            <a:spLocks noGrp="1"/>
          </p:cNvSpPr>
          <p:nvPr>
            <p:ph type="ftr" sz="quarter" idx="11"/>
          </p:nvPr>
        </p:nvSpPr>
        <p:spPr/>
        <p:txBody>
          <a:bodyPr/>
          <a:lstStyle>
            <a:lvl1pPr>
              <a:defRPr/>
            </a:lvl1pPr>
            <a:extLst/>
          </a:lstStyle>
          <a:p>
            <a:pPr>
              <a:defRPr/>
            </a:pPr>
            <a:endParaRPr lang="pl-PL"/>
          </a:p>
        </p:txBody>
      </p:sp>
      <p:sp>
        <p:nvSpPr>
          <p:cNvPr id="19" name="Symbol zastępczy numeru slajdu 8"/>
          <p:cNvSpPr>
            <a:spLocks noGrp="1"/>
          </p:cNvSpPr>
          <p:nvPr>
            <p:ph type="sldNum" sz="quarter" idx="12"/>
          </p:nvPr>
        </p:nvSpPr>
        <p:spPr/>
        <p:txBody>
          <a:bodyPr/>
          <a:lstStyle>
            <a:lvl1pPr>
              <a:defRPr/>
            </a:lvl1pPr>
            <a:extLst/>
          </a:lstStyle>
          <a:p>
            <a:pPr>
              <a:defRPr/>
            </a:pPr>
            <a:fld id="{84287579-4488-47A0-BAAC-86D0FC5C9E01}" type="slidenum">
              <a:rPr lang="pl-PL"/>
              <a:pPr>
                <a:defRPr/>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914400" y="512064"/>
            <a:ext cx="7772400" cy="914400"/>
          </a:xfrm>
        </p:spPr>
        <p:txBody>
          <a:bodyPr/>
          <a:lstStyle>
            <a:lvl1pPr>
              <a:defRPr sz="4000" cap="none" baseline="0"/>
            </a:lvl1pPr>
            <a:extLst/>
          </a:lstStyle>
          <a:p>
            <a:r>
              <a:rPr lang="pl-PL" smtClean="0"/>
              <a:t>Kliknij, aby edytować styl</a:t>
            </a:r>
            <a:endParaRPr lang="en-US"/>
          </a:p>
        </p:txBody>
      </p:sp>
      <p:sp>
        <p:nvSpPr>
          <p:cNvPr id="3" name="Symbol zastępczy daty 13"/>
          <p:cNvSpPr>
            <a:spLocks noGrp="1"/>
          </p:cNvSpPr>
          <p:nvPr>
            <p:ph type="dt" sz="half" idx="10"/>
          </p:nvPr>
        </p:nvSpPr>
        <p:spPr/>
        <p:txBody>
          <a:bodyPr/>
          <a:lstStyle>
            <a:lvl1pPr>
              <a:defRPr/>
            </a:lvl1pPr>
          </a:lstStyle>
          <a:p>
            <a:pPr>
              <a:defRPr/>
            </a:pPr>
            <a:fld id="{D8E1DD1A-AEF7-4814-A314-BFA42C4D8E09}" type="datetimeFigureOut">
              <a:rPr lang="pl-PL"/>
              <a:pPr>
                <a:defRPr/>
              </a:pPr>
              <a:t>2013-02-03</a:t>
            </a:fld>
            <a:endParaRPr lang="pl-PL"/>
          </a:p>
        </p:txBody>
      </p:sp>
      <p:sp>
        <p:nvSpPr>
          <p:cNvPr id="4" name="Symbol zastępczy stopki 2"/>
          <p:cNvSpPr>
            <a:spLocks noGrp="1"/>
          </p:cNvSpPr>
          <p:nvPr>
            <p:ph type="ftr" sz="quarter" idx="11"/>
          </p:nvPr>
        </p:nvSpPr>
        <p:spPr/>
        <p:txBody>
          <a:bodyPr/>
          <a:lstStyle>
            <a:lvl1pPr>
              <a:defRPr/>
            </a:lvl1pPr>
          </a:lstStyle>
          <a:p>
            <a:pPr>
              <a:defRPr/>
            </a:pPr>
            <a:endParaRPr lang="pl-PL"/>
          </a:p>
        </p:txBody>
      </p:sp>
      <p:sp>
        <p:nvSpPr>
          <p:cNvPr id="5" name="Symbol zastępczy numeru slajdu 22"/>
          <p:cNvSpPr>
            <a:spLocks noGrp="1"/>
          </p:cNvSpPr>
          <p:nvPr>
            <p:ph type="sldNum" sz="quarter" idx="12"/>
          </p:nvPr>
        </p:nvSpPr>
        <p:spPr/>
        <p:txBody>
          <a:bodyPr/>
          <a:lstStyle>
            <a:lvl1pPr>
              <a:defRPr/>
            </a:lvl1pPr>
          </a:lstStyle>
          <a:p>
            <a:pPr>
              <a:defRPr/>
            </a:pPr>
            <a:fld id="{501B899A-4FA2-43FB-B8E3-98995BCCDDA5}" type="slidenum">
              <a:rPr lang="pl-PL"/>
              <a:pPr>
                <a:defRPr/>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lvl1pPr>
              <a:defRPr/>
            </a:lvl1pPr>
            <a:extLst/>
          </a:lstStyle>
          <a:p>
            <a:pPr>
              <a:defRPr/>
            </a:pPr>
            <a:fld id="{237066FE-DCE5-4A0F-B81F-B5CF036A8312}" type="datetimeFigureOut">
              <a:rPr lang="pl-PL"/>
              <a:pPr>
                <a:defRPr/>
              </a:pPr>
              <a:t>2013-02-03</a:t>
            </a:fld>
            <a:endParaRPr lang="pl-PL"/>
          </a:p>
        </p:txBody>
      </p:sp>
      <p:sp>
        <p:nvSpPr>
          <p:cNvPr id="3" name="Symbol zastępczy stopki 2"/>
          <p:cNvSpPr>
            <a:spLocks noGrp="1"/>
          </p:cNvSpPr>
          <p:nvPr>
            <p:ph type="ftr" sz="quarter" idx="11"/>
          </p:nvPr>
        </p:nvSpPr>
        <p:spPr/>
        <p:txBody>
          <a:bodyPr/>
          <a:lstStyle>
            <a:lvl1pPr>
              <a:defRPr/>
            </a:lvl1pPr>
            <a:extLst/>
          </a:lstStyle>
          <a:p>
            <a:pPr>
              <a:defRPr/>
            </a:pPr>
            <a:endParaRPr lang="pl-PL"/>
          </a:p>
        </p:txBody>
      </p:sp>
      <p:sp>
        <p:nvSpPr>
          <p:cNvPr id="4" name="Symbol zastępczy numeru slajdu 3"/>
          <p:cNvSpPr>
            <a:spLocks noGrp="1"/>
          </p:cNvSpPr>
          <p:nvPr>
            <p:ph type="sldNum" sz="quarter" idx="12"/>
          </p:nvPr>
        </p:nvSpPr>
        <p:spPr/>
        <p:txBody>
          <a:bodyPr/>
          <a:lstStyle>
            <a:lvl1pPr>
              <a:defRPr/>
            </a:lvl1pPr>
            <a:extLst/>
          </a:lstStyle>
          <a:p>
            <a:pPr>
              <a:defRPr/>
            </a:pPr>
            <a:fld id="{42C7DD1C-E68E-4F02-8C94-04E9B5CD0912}" type="slidenum">
              <a:rPr lang="pl-PL"/>
              <a:pPr>
                <a:defRPr/>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85800" y="273050"/>
            <a:ext cx="8229600" cy="1162050"/>
          </a:xfrm>
        </p:spPr>
        <p:txBody>
          <a:bodyPr anchor="ctr"/>
          <a:lstStyle>
            <a:lvl1pPr algn="l">
              <a:buNone/>
              <a:defRPr sz="3600" b="0"/>
            </a:lvl1pPr>
            <a:extLst/>
          </a:lstStyle>
          <a:p>
            <a:r>
              <a:rPr lang="pl-PL" smtClean="0"/>
              <a:t>Kliknij, aby edytować styl</a:t>
            </a:r>
            <a:endParaRPr lang="en-US"/>
          </a:p>
        </p:txBody>
      </p:sp>
      <p:sp>
        <p:nvSpPr>
          <p:cNvPr id="3" name="Symbol zastępczy tekstu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pl-PL" smtClean="0"/>
              <a:t>Kliknij, aby edytować style wzorca tekstu</a:t>
            </a:r>
          </a:p>
        </p:txBody>
      </p:sp>
      <p:sp>
        <p:nvSpPr>
          <p:cNvPr id="4" name="Symbol zastępczy zawartości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daty 13"/>
          <p:cNvSpPr>
            <a:spLocks noGrp="1"/>
          </p:cNvSpPr>
          <p:nvPr>
            <p:ph type="dt" sz="half" idx="10"/>
          </p:nvPr>
        </p:nvSpPr>
        <p:spPr/>
        <p:txBody>
          <a:bodyPr/>
          <a:lstStyle>
            <a:lvl1pPr>
              <a:defRPr/>
            </a:lvl1pPr>
          </a:lstStyle>
          <a:p>
            <a:pPr>
              <a:defRPr/>
            </a:pPr>
            <a:fld id="{023F7310-281B-4A63-966B-D3EDAC0927D0}" type="datetimeFigureOut">
              <a:rPr lang="pl-PL"/>
              <a:pPr>
                <a:defRPr/>
              </a:pPr>
              <a:t>2013-02-03</a:t>
            </a:fld>
            <a:endParaRPr lang="pl-PL"/>
          </a:p>
        </p:txBody>
      </p:sp>
      <p:sp>
        <p:nvSpPr>
          <p:cNvPr id="6" name="Symbol zastępczy stopki 2"/>
          <p:cNvSpPr>
            <a:spLocks noGrp="1"/>
          </p:cNvSpPr>
          <p:nvPr>
            <p:ph type="ftr" sz="quarter" idx="11"/>
          </p:nvPr>
        </p:nvSpPr>
        <p:spPr/>
        <p:txBody>
          <a:bodyPr/>
          <a:lstStyle>
            <a:lvl1pPr>
              <a:defRPr/>
            </a:lvl1pPr>
          </a:lstStyle>
          <a:p>
            <a:pPr>
              <a:defRPr/>
            </a:pPr>
            <a:endParaRPr lang="pl-PL"/>
          </a:p>
        </p:txBody>
      </p:sp>
      <p:sp>
        <p:nvSpPr>
          <p:cNvPr id="7" name="Symbol zastępczy numeru slajdu 22"/>
          <p:cNvSpPr>
            <a:spLocks noGrp="1"/>
          </p:cNvSpPr>
          <p:nvPr>
            <p:ph type="sldNum" sz="quarter" idx="12"/>
          </p:nvPr>
        </p:nvSpPr>
        <p:spPr/>
        <p:txBody>
          <a:bodyPr/>
          <a:lstStyle>
            <a:lvl1pPr>
              <a:defRPr/>
            </a:lvl1pPr>
          </a:lstStyle>
          <a:p>
            <a:pPr>
              <a:defRPr/>
            </a:pPr>
            <a:fld id="{037D8557-98FA-480B-AE2F-D6230A6C469A}" type="slidenum">
              <a:rPr lang="pl-PL"/>
              <a:pPr>
                <a:defRPr/>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5" name="Prostokąt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6" name="Łącznik prosty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upa 19"/>
          <p:cNvGrpSpPr>
            <a:grpSpLocks/>
          </p:cNvGrpSpPr>
          <p:nvPr/>
        </p:nvGrpSpPr>
        <p:grpSpPr bwMode="auto">
          <a:xfrm rot="5400000">
            <a:off x="8515351" y="1219200"/>
            <a:ext cx="131762" cy="128587"/>
            <a:chOff x="6668087" y="1297746"/>
            <a:chExt cx="161840" cy="156602"/>
          </a:xfrm>
        </p:grpSpPr>
        <p:cxnSp>
          <p:nvCxnSpPr>
            <p:cNvPr id="8" name="Łącznik prosty 7"/>
            <p:cNvCxnSpPr/>
            <p:nvPr/>
          </p:nvCxnSpPr>
          <p:spPr>
            <a:xfrm rot="16200000">
              <a:off x="6663593" y="1296441"/>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Łącznik prosty 8"/>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Łącznik prosty 9"/>
            <p:cNvCxnSpPr/>
            <p:nvPr/>
          </p:nvCxnSpPr>
          <p:spPr>
            <a:xfrm rot="5400000" flipH="1">
              <a:off x="6744513" y="1295466"/>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upa 25"/>
          <p:cNvGrpSpPr>
            <a:grpSpLocks/>
          </p:cNvGrpSpPr>
          <p:nvPr/>
        </p:nvGrpSpPr>
        <p:grpSpPr bwMode="auto">
          <a:xfrm rot="5400000">
            <a:off x="8667751" y="1371600"/>
            <a:ext cx="131762" cy="128587"/>
            <a:chOff x="6668087" y="1297746"/>
            <a:chExt cx="161840" cy="156602"/>
          </a:xfrm>
        </p:grpSpPr>
        <p:cxnSp>
          <p:nvCxnSpPr>
            <p:cNvPr id="12" name="Łącznik prosty 11"/>
            <p:cNvCxnSpPr/>
            <p:nvPr/>
          </p:nvCxnSpPr>
          <p:spPr>
            <a:xfrm rot="16200000">
              <a:off x="6663593" y="1296441"/>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Łącznik prosty 12"/>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Łącznik prosty 13"/>
            <p:cNvCxnSpPr/>
            <p:nvPr/>
          </p:nvCxnSpPr>
          <p:spPr>
            <a:xfrm rot="5400000" flipH="1">
              <a:off x="6744513" y="1295466"/>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upa 29"/>
          <p:cNvGrpSpPr>
            <a:grpSpLocks/>
          </p:cNvGrpSpPr>
          <p:nvPr/>
        </p:nvGrpSpPr>
        <p:grpSpPr bwMode="auto">
          <a:xfrm rot="5400000">
            <a:off x="8320087" y="1474788"/>
            <a:ext cx="131763" cy="128588"/>
            <a:chOff x="6668087" y="1297746"/>
            <a:chExt cx="161840" cy="156602"/>
          </a:xfrm>
        </p:grpSpPr>
        <p:cxnSp>
          <p:nvCxnSpPr>
            <p:cNvPr id="16" name="Łącznik prosty 15"/>
            <p:cNvCxnSpPr/>
            <p:nvPr/>
          </p:nvCxnSpPr>
          <p:spPr>
            <a:xfrm rot="16200000">
              <a:off x="6663592" y="1296440"/>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Łącznik prosty 16"/>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Łącznik prosty 17"/>
            <p:cNvCxnSpPr/>
            <p:nvPr/>
          </p:nvCxnSpPr>
          <p:spPr>
            <a:xfrm rot="5400000" flipH="1">
              <a:off x="6744512" y="1295466"/>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ytuł 1"/>
          <p:cNvSpPr>
            <a:spLocks noGrp="1"/>
          </p:cNvSpPr>
          <p:nvPr>
            <p:ph type="title"/>
          </p:nvPr>
        </p:nvSpPr>
        <p:spPr bwMode="grayWhite">
          <a:xfrm>
            <a:off x="914400" y="441251"/>
            <a:ext cx="6858000" cy="701749"/>
          </a:xfrm>
        </p:spPr>
        <p:txBody>
          <a:bodyPr anchor="b"/>
          <a:lstStyle>
            <a:lvl1pPr algn="l">
              <a:buNone/>
              <a:defRPr sz="2100" b="0"/>
            </a:lvl1pPr>
            <a:extLst/>
          </a:lstStyle>
          <a:p>
            <a:r>
              <a:rPr lang="pl-PL" smtClean="0"/>
              <a:t>Kliknij, aby edytować styl</a:t>
            </a:r>
            <a:endParaRPr lang="en-US"/>
          </a:p>
        </p:txBody>
      </p:sp>
      <p:sp>
        <p:nvSpPr>
          <p:cNvPr id="3" name="Symbol zastępczy obrazu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pl-PL" noProof="0" smtClean="0"/>
              <a:t>Kliknij ikonę, aby dodać obraz</a:t>
            </a:r>
            <a:endParaRPr lang="en-US" noProof="0"/>
          </a:p>
        </p:txBody>
      </p:sp>
      <p:sp>
        <p:nvSpPr>
          <p:cNvPr id="4" name="Symbol zastępczy tekstu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pl-PL" smtClean="0"/>
              <a:t>Kliknij, aby edytować style wzorca tekstu</a:t>
            </a:r>
          </a:p>
        </p:txBody>
      </p:sp>
      <p:sp>
        <p:nvSpPr>
          <p:cNvPr id="19" name="Symbol zastępczy daty 4"/>
          <p:cNvSpPr>
            <a:spLocks noGrp="1"/>
          </p:cNvSpPr>
          <p:nvPr>
            <p:ph type="dt" sz="half" idx="10"/>
          </p:nvPr>
        </p:nvSpPr>
        <p:spPr>
          <a:xfrm>
            <a:off x="6477000" y="55563"/>
            <a:ext cx="2133600" cy="365125"/>
          </a:xfrm>
        </p:spPr>
        <p:txBody>
          <a:bodyPr/>
          <a:lstStyle>
            <a:lvl1pPr>
              <a:defRPr/>
            </a:lvl1pPr>
            <a:extLst/>
          </a:lstStyle>
          <a:p>
            <a:pPr>
              <a:defRPr/>
            </a:pPr>
            <a:fld id="{3E960145-42D1-4713-9E19-35E91A542B82}" type="datetimeFigureOut">
              <a:rPr lang="pl-PL"/>
              <a:pPr>
                <a:defRPr/>
              </a:pPr>
              <a:t>2013-02-03</a:t>
            </a:fld>
            <a:endParaRPr lang="pl-PL"/>
          </a:p>
        </p:txBody>
      </p:sp>
      <p:sp>
        <p:nvSpPr>
          <p:cNvPr id="20" name="Symbol zastępczy stopki 5"/>
          <p:cNvSpPr>
            <a:spLocks noGrp="1"/>
          </p:cNvSpPr>
          <p:nvPr>
            <p:ph type="ftr" sz="quarter" idx="11"/>
          </p:nvPr>
        </p:nvSpPr>
        <p:spPr>
          <a:xfrm>
            <a:off x="914400" y="55563"/>
            <a:ext cx="5562600" cy="365125"/>
          </a:xfrm>
        </p:spPr>
        <p:txBody>
          <a:bodyPr/>
          <a:lstStyle>
            <a:lvl1pPr>
              <a:defRPr/>
            </a:lvl1pPr>
            <a:extLst/>
          </a:lstStyle>
          <a:p>
            <a:pPr>
              <a:defRPr/>
            </a:pPr>
            <a:endParaRPr lang="pl-PL"/>
          </a:p>
        </p:txBody>
      </p:sp>
      <p:sp>
        <p:nvSpPr>
          <p:cNvPr id="21" name="Symbol zastępczy numeru slajdu 6"/>
          <p:cNvSpPr>
            <a:spLocks noGrp="1"/>
          </p:cNvSpPr>
          <p:nvPr>
            <p:ph type="sldNum" sz="quarter" idx="12"/>
          </p:nvPr>
        </p:nvSpPr>
        <p:spPr>
          <a:xfrm>
            <a:off x="8610600" y="55563"/>
            <a:ext cx="457200" cy="365125"/>
          </a:xfrm>
        </p:spPr>
        <p:txBody>
          <a:bodyPr/>
          <a:lstStyle>
            <a:lvl1pPr>
              <a:defRPr/>
            </a:lvl1pPr>
            <a:extLst/>
          </a:lstStyle>
          <a:p>
            <a:pPr>
              <a:defRPr/>
            </a:pPr>
            <a:fld id="{258F5662-218F-409D-8745-56293ECADC00}" type="slidenum">
              <a:rPr lang="pl-PL"/>
              <a:pPr>
                <a:defRPr/>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Prostokąt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Prostokąt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9" name="Prostokąt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0" name="Prostokąt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Prostokąt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2" name="Prostokąt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5" name="Prostokąt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6" name="Prostokąt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7" name="Prostokąt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2" name="Symbol zastępczy tytułu 21"/>
          <p:cNvSpPr>
            <a:spLocks noGrp="1"/>
          </p:cNvSpPr>
          <p:nvPr>
            <p:ph type="title"/>
          </p:nvPr>
        </p:nvSpPr>
        <p:spPr>
          <a:xfrm>
            <a:off x="914400" y="512763"/>
            <a:ext cx="7772400" cy="914400"/>
          </a:xfrm>
          <a:prstGeom prst="rect">
            <a:avLst/>
          </a:prstGeom>
        </p:spPr>
        <p:txBody>
          <a:bodyPr vert="horz" anchor="t">
            <a:noAutofit/>
          </a:bodyPr>
          <a:lstStyle>
            <a:extLst/>
          </a:lstStyle>
          <a:p>
            <a:r>
              <a:rPr lang="pl-PL" smtClean="0"/>
              <a:t>Kliknij, aby edytować styl</a:t>
            </a:r>
            <a:endParaRPr lang="en-US"/>
          </a:p>
        </p:txBody>
      </p:sp>
      <p:sp>
        <p:nvSpPr>
          <p:cNvPr id="1036" name="Symbol zastępczy tekstu 12"/>
          <p:cNvSpPr>
            <a:spLocks noGrp="1"/>
          </p:cNvSpPr>
          <p:nvPr>
            <p:ph type="body" idx="1"/>
          </p:nvPr>
        </p:nvSpPr>
        <p:spPr bwMode="auto">
          <a:xfrm>
            <a:off x="914400" y="178435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14" name="Symbol zastępczy daty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latin typeface="Arial" charset="0"/>
              </a:defRPr>
            </a:lvl1pPr>
            <a:extLst/>
          </a:lstStyle>
          <a:p>
            <a:pPr>
              <a:defRPr/>
            </a:pPr>
            <a:fld id="{D30DF6F2-89D0-49AD-BF30-A3A7156F66B3}" type="datetimeFigureOut">
              <a:rPr lang="pl-PL"/>
              <a:pPr>
                <a:defRPr/>
              </a:pPr>
              <a:t>2013-02-03</a:t>
            </a:fld>
            <a:endParaRPr lang="pl-PL"/>
          </a:p>
        </p:txBody>
      </p:sp>
      <p:sp>
        <p:nvSpPr>
          <p:cNvPr id="3" name="Symbol zastępczy stopki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latin typeface="Arial" charset="0"/>
              </a:defRPr>
            </a:lvl1pPr>
            <a:extLst/>
          </a:lstStyle>
          <a:p>
            <a:pPr>
              <a:defRPr/>
            </a:pPr>
            <a:endParaRPr lang="pl-PL"/>
          </a:p>
        </p:txBody>
      </p:sp>
      <p:sp>
        <p:nvSpPr>
          <p:cNvPr id="23" name="Symbol zastępczy numeru slajdu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latin typeface="Arial" charset="0"/>
              </a:defRPr>
            </a:lvl1pPr>
            <a:extLst/>
          </a:lstStyle>
          <a:p>
            <a:pPr>
              <a:defRPr/>
            </a:pPr>
            <a:fld id="{E32DB8EB-6CDD-418E-BDF4-4141FD85769A}" type="slidenum">
              <a:rPr lang="pl-PL"/>
              <a:pPr>
                <a:defRPr/>
              </a:pPr>
              <a:t>‹#›</a:t>
            </a:fld>
            <a:endParaRPr lang="pl-PL"/>
          </a:p>
        </p:txBody>
      </p:sp>
    </p:spTree>
  </p:cSld>
  <p:clrMap bg1="dk1" tx1="lt1" bg2="dk2" tx2="lt2" accent1="accent1" accent2="accent2" accent3="accent3" accent4="accent4" accent5="accent5" accent6="accent6" hlink="hlink" folHlink="folHlink"/>
  <p:sldLayoutIdLst>
    <p:sldLayoutId id="2147483717" r:id="rId1"/>
    <p:sldLayoutId id="2147483712" r:id="rId2"/>
    <p:sldLayoutId id="2147483718" r:id="rId3"/>
    <p:sldLayoutId id="2147483719" r:id="rId4"/>
    <p:sldLayoutId id="2147483720" r:id="rId5"/>
    <p:sldLayoutId id="2147483713" r:id="rId6"/>
    <p:sldLayoutId id="2147483721" r:id="rId7"/>
    <p:sldLayoutId id="2147483714" r:id="rId8"/>
    <p:sldLayoutId id="2147483722" r:id="rId9"/>
    <p:sldLayoutId id="2147483715" r:id="rId10"/>
    <p:sldLayoutId id="2147483716" r:id="rId11"/>
  </p:sldLayoutIdLst>
  <p:txStyles>
    <p:title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onsolas" pitchFamily="49" charset="0"/>
        </a:defRPr>
      </a:lvl2pPr>
      <a:lvl3pPr algn="l" rtl="0" eaLnBrk="0" fontAlgn="base" hangingPunct="0">
        <a:spcBef>
          <a:spcPct val="0"/>
        </a:spcBef>
        <a:spcAft>
          <a:spcPct val="0"/>
        </a:spcAft>
        <a:defRPr sz="4000">
          <a:solidFill>
            <a:srgbClr val="C1EEFF"/>
          </a:solidFill>
          <a:latin typeface="Consolas" pitchFamily="49" charset="0"/>
        </a:defRPr>
      </a:lvl3pPr>
      <a:lvl4pPr algn="l" rtl="0" eaLnBrk="0" fontAlgn="base" hangingPunct="0">
        <a:spcBef>
          <a:spcPct val="0"/>
        </a:spcBef>
        <a:spcAft>
          <a:spcPct val="0"/>
        </a:spcAft>
        <a:defRPr sz="4000">
          <a:solidFill>
            <a:srgbClr val="C1EEFF"/>
          </a:solidFill>
          <a:latin typeface="Consolas" pitchFamily="49" charset="0"/>
        </a:defRPr>
      </a:lvl4pPr>
      <a:lvl5pPr algn="l" rtl="0" eaLnBrk="0" fontAlgn="base" hangingPunct="0">
        <a:spcBef>
          <a:spcPct val="0"/>
        </a:spcBef>
        <a:spcAft>
          <a:spcPct val="0"/>
        </a:spcAft>
        <a:defRPr sz="4000">
          <a:solidFill>
            <a:srgbClr val="C1EEFF"/>
          </a:solidFill>
          <a:latin typeface="Consolas" pitchFamily="49"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FEB80A"/>
        </a:buClr>
        <a:buFont typeface="Wingdings 3"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FEB80A"/>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audio" Target="file:///C:\Documents%20and%20Settings\Szymek\Moje%20dokumenty\Szymon\Szko&#322;a\Klaudia%20Kulawik%20-%20With%20a%20Friend%20You%20Know.mp3" TargetMode="Externa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ibby.pl/" TargetMode="Externa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hyperlink" Target="http://potegaprasy.pl/files/rewalacje/rewalacje4_2011.pdf"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8" Type="http://schemas.openxmlformats.org/officeDocument/2006/relationships/hyperlink" Target="https://www.google.pl/imghp?hl=pl&amp;tab=wi" TargetMode="External"/><Relationship Id="rId3" Type="http://schemas.openxmlformats.org/officeDocument/2006/relationships/hyperlink" Target="http://fnin.eu/" TargetMode="External"/><Relationship Id="rId7" Type="http://schemas.openxmlformats.org/officeDocument/2006/relationships/hyperlink" Target="http://www.youtube.com/" TargetMode="External"/><Relationship Id="rId2" Type="http://schemas.openxmlformats.org/officeDocument/2006/relationships/hyperlink" Target="http://felixnetinika.pl/blog" TargetMode="External"/><Relationship Id="rId1" Type="http://schemas.openxmlformats.org/officeDocument/2006/relationships/slideLayout" Target="../slideLayouts/slideLayout2.xml"/><Relationship Id="rId6" Type="http://schemas.openxmlformats.org/officeDocument/2006/relationships/hyperlink" Target="http://pl.wikipedia.org/" TargetMode="External"/><Relationship Id="rId5" Type="http://schemas.openxmlformats.org/officeDocument/2006/relationships/hyperlink" Target="http://rafalkosik.com/" TargetMode="External"/><Relationship Id="rId4" Type="http://schemas.openxmlformats.org/officeDocument/2006/relationships/hyperlink" Target="http://wiki.fnin.eu/index.php/Strona_g%C5%82%C3%B3wna"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1.xml"/><Relationship Id="rId1" Type="http://schemas.openxmlformats.org/officeDocument/2006/relationships/audio" Target="../media/audio1.wav"/></Relationships>
</file>

<file path=ppt/slides/_rels/slide6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5.xml"/><Relationship Id="rId1" Type="http://schemas.openxmlformats.org/officeDocument/2006/relationships/audio" Target="../media/audio1.wav"/></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ytuł 1"/>
          <p:cNvSpPr>
            <a:spLocks noGrp="1"/>
          </p:cNvSpPr>
          <p:nvPr>
            <p:ph type="ctrTitle"/>
          </p:nvPr>
        </p:nvSpPr>
        <p:spPr>
          <a:xfrm>
            <a:off x="467544" y="549274"/>
            <a:ext cx="4896544" cy="6308725"/>
          </a:xfrm>
        </p:spPr>
        <p:txBody>
          <a:bodyPr/>
          <a:lstStyle/>
          <a:p>
            <a:pPr eaLnBrk="1" fontAlgn="auto" hangingPunct="1">
              <a:spcAft>
                <a:spcPts val="0"/>
              </a:spcAft>
              <a:defRPr/>
            </a:pPr>
            <a:r>
              <a:rPr lang="pl-PL" dirty="0" smtClean="0">
                <a:solidFill>
                  <a:schemeClr val="tx2">
                    <a:satMod val="200000"/>
                  </a:schemeClr>
                </a:solidFill>
              </a:rPr>
              <a:t/>
            </a:r>
            <a:br>
              <a:rPr lang="pl-PL" dirty="0" smtClean="0">
                <a:solidFill>
                  <a:schemeClr val="tx2">
                    <a:satMod val="200000"/>
                  </a:schemeClr>
                </a:solidFill>
              </a:rPr>
            </a:br>
            <a:r>
              <a:rPr lang="pl-PL" dirty="0" smtClean="0">
                <a:solidFill>
                  <a:schemeClr val="tx2">
                    <a:satMod val="200000"/>
                  </a:schemeClr>
                </a:solidFill>
              </a:rPr>
              <a:t/>
            </a:r>
            <a:br>
              <a:rPr lang="pl-PL" dirty="0" smtClean="0">
                <a:solidFill>
                  <a:schemeClr val="tx2">
                    <a:satMod val="200000"/>
                  </a:schemeClr>
                </a:solidFill>
              </a:rPr>
            </a:br>
            <a:r>
              <a:rPr lang="pl-PL" dirty="0" smtClean="0">
                <a:solidFill>
                  <a:schemeClr val="tx2">
                    <a:satMod val="200000"/>
                  </a:schemeClr>
                </a:solidFill>
              </a:rPr>
              <a:t/>
            </a:r>
            <a:br>
              <a:rPr lang="pl-PL" dirty="0" smtClean="0">
                <a:solidFill>
                  <a:schemeClr val="tx2">
                    <a:satMod val="200000"/>
                  </a:schemeClr>
                </a:solidFill>
              </a:rPr>
            </a:br>
            <a:r>
              <a:rPr lang="pl-PL" dirty="0" smtClean="0">
                <a:solidFill>
                  <a:schemeClr val="tx2">
                    <a:satMod val="200000"/>
                  </a:schemeClr>
                </a:solidFill>
              </a:rPr>
              <a:t>	R a f a ł </a:t>
            </a:r>
            <a:br>
              <a:rPr lang="pl-PL" dirty="0" smtClean="0">
                <a:solidFill>
                  <a:schemeClr val="tx2">
                    <a:satMod val="200000"/>
                  </a:schemeClr>
                </a:solidFill>
              </a:rPr>
            </a:br>
            <a:r>
              <a:rPr lang="pl-PL" dirty="0" smtClean="0">
                <a:solidFill>
                  <a:schemeClr val="tx2">
                    <a:satMod val="200000"/>
                  </a:schemeClr>
                </a:solidFill>
              </a:rPr>
              <a:t/>
            </a:r>
            <a:br>
              <a:rPr lang="pl-PL" dirty="0" smtClean="0">
                <a:solidFill>
                  <a:schemeClr val="tx2">
                    <a:satMod val="200000"/>
                  </a:schemeClr>
                </a:solidFill>
              </a:rPr>
            </a:br>
            <a:r>
              <a:rPr lang="pl-PL" dirty="0" smtClean="0">
                <a:solidFill>
                  <a:schemeClr val="tx2">
                    <a:satMod val="200000"/>
                  </a:schemeClr>
                </a:solidFill>
              </a:rPr>
              <a:t>	K o s i k </a:t>
            </a:r>
          </a:p>
        </p:txBody>
      </p:sp>
      <p:pic>
        <p:nvPicPr>
          <p:cNvPr id="2051" name="Picture 2" descr="http://dlaczego.sport24.pl/img/pliki/image/Studia/KUKR_091206_60.jpg"/>
          <p:cNvPicPr>
            <a:picLocks noChangeAspect="1" noChangeArrowheads="1"/>
          </p:cNvPicPr>
          <p:nvPr/>
        </p:nvPicPr>
        <p:blipFill>
          <a:blip r:embed="rId2" cstate="print"/>
          <a:srcRect/>
          <a:stretch>
            <a:fillRect/>
          </a:stretch>
        </p:blipFill>
        <p:spPr bwMode="auto">
          <a:xfrm>
            <a:off x="5508104" y="980728"/>
            <a:ext cx="3135312" cy="460851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heckerboard(across)">
                                      <p:cBhvr>
                                        <p:cTn id="7" dur="5000"/>
                                        <p:tgtEl>
                                          <p:spTgt spid="2050"/>
                                        </p:tgtEl>
                                      </p:cBhvr>
                                    </p:animEffect>
                                  </p:childTnLst>
                                </p:cTn>
                              </p:par>
                              <p:par>
                                <p:cTn id="8" presetID="55" presetClass="entr" presetSubtype="0" fill="hold" nodeType="withEffect">
                                  <p:stCondLst>
                                    <p:cond delay="0"/>
                                  </p:stCondLst>
                                  <p:childTnLst>
                                    <p:set>
                                      <p:cBhvr>
                                        <p:cTn id="9" dur="1" fill="hold">
                                          <p:stCondLst>
                                            <p:cond delay="0"/>
                                          </p:stCondLst>
                                        </p:cTn>
                                        <p:tgtEl>
                                          <p:spTgt spid="2051"/>
                                        </p:tgtEl>
                                        <p:attrNameLst>
                                          <p:attrName>style.visibility</p:attrName>
                                        </p:attrNameLst>
                                      </p:cBhvr>
                                      <p:to>
                                        <p:strVal val="visible"/>
                                      </p:to>
                                    </p:set>
                                    <p:anim calcmode="lin" valueType="num">
                                      <p:cBhvr>
                                        <p:cTn id="10" dur="5000" fill="hold"/>
                                        <p:tgtEl>
                                          <p:spTgt spid="2051"/>
                                        </p:tgtEl>
                                        <p:attrNameLst>
                                          <p:attrName>ppt_w</p:attrName>
                                        </p:attrNameLst>
                                      </p:cBhvr>
                                      <p:tavLst>
                                        <p:tav tm="0">
                                          <p:val>
                                            <p:strVal val="#ppt_w*0.70"/>
                                          </p:val>
                                        </p:tav>
                                        <p:tav tm="100000">
                                          <p:val>
                                            <p:strVal val="#ppt_w"/>
                                          </p:val>
                                        </p:tav>
                                      </p:tavLst>
                                    </p:anim>
                                    <p:anim calcmode="lin" valueType="num">
                                      <p:cBhvr>
                                        <p:cTn id="11" dur="5000" fill="hold"/>
                                        <p:tgtEl>
                                          <p:spTgt spid="2051"/>
                                        </p:tgtEl>
                                        <p:attrNameLst>
                                          <p:attrName>ppt_h</p:attrName>
                                        </p:attrNameLst>
                                      </p:cBhvr>
                                      <p:tavLst>
                                        <p:tav tm="0">
                                          <p:val>
                                            <p:strVal val="#ppt_h"/>
                                          </p:val>
                                        </p:tav>
                                        <p:tav tm="100000">
                                          <p:val>
                                            <p:strVal val="#ppt_h"/>
                                          </p:val>
                                        </p:tav>
                                      </p:tavLst>
                                    </p:anim>
                                    <p:animEffect transition="in" filter="fade">
                                      <p:cBhvr>
                                        <p:cTn id="12" dur="5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ytuł 1"/>
          <p:cNvSpPr>
            <a:spLocks noGrp="1"/>
          </p:cNvSpPr>
          <p:nvPr>
            <p:ph type="title"/>
          </p:nvPr>
        </p:nvSpPr>
        <p:spPr/>
        <p:txBody>
          <a:bodyPr/>
          <a:lstStyle/>
          <a:p>
            <a:pPr algn="ctr" eaLnBrk="1" fontAlgn="auto" hangingPunct="1">
              <a:spcAft>
                <a:spcPts val="0"/>
              </a:spcAft>
              <a:defRPr/>
            </a:pPr>
            <a:r>
              <a:rPr lang="pl-PL" dirty="0" smtClean="0">
                <a:solidFill>
                  <a:schemeClr val="tx2">
                    <a:satMod val="200000"/>
                  </a:schemeClr>
                </a:solidFill>
              </a:rPr>
              <a:t>Kilka słów od autora</a:t>
            </a:r>
          </a:p>
        </p:txBody>
      </p:sp>
      <p:sp>
        <p:nvSpPr>
          <p:cNvPr id="17411" name="Symbol zastępczy zawartości 2"/>
          <p:cNvSpPr>
            <a:spLocks noGrp="1"/>
          </p:cNvSpPr>
          <p:nvPr>
            <p:ph idx="1"/>
          </p:nvPr>
        </p:nvSpPr>
        <p:spPr/>
        <p:txBody>
          <a:bodyPr/>
          <a:lstStyle/>
          <a:p>
            <a:pPr eaLnBrk="1" hangingPunct="1">
              <a:lnSpc>
                <a:spcPct val="80000"/>
              </a:lnSpc>
              <a:buFont typeface="Arial" pitchFamily="34" charset="0"/>
              <a:buNone/>
            </a:pPr>
            <a:r>
              <a:rPr lang="pl-PL" smtClean="0">
                <a:latin typeface="Arial" pitchFamily="34" charset="0"/>
              </a:rPr>
              <a:t>	</a:t>
            </a:r>
            <a:r>
              <a:rPr lang="pl-PL" smtClean="0"/>
              <a:t>Piszę od dawna, chyba od pierwszych klas szkoły podstawowej, ale na poważnie ujawniłem się opowiadaniem „Pokoje przechodnie” w miesięczniku Nowa Fantastyka 9/2001. Potem było kilkadziesiąt opowiadań, publikowanych głównie w Nowej Fantastyce i Science Fiction. Moim debiutem powieściowym był „Mars”, a największą popularność osiągnął cykl powieści science fiction dla młodzieży „Felix, Net i Nika”. Gdzieś od połowy roku 2007 r. próbuję określać się jako </a:t>
            </a:r>
            <a:r>
              <a:rPr lang="pl-PL" i="1" smtClean="0"/>
              <a:t>full-time writter</a:t>
            </a:r>
            <a:r>
              <a:rPr lang="pl-PL" smtClean="0"/>
              <a:t>.</a:t>
            </a:r>
          </a:p>
        </p:txBody>
      </p:sp>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ytuł 1"/>
          <p:cNvSpPr>
            <a:spLocks noGrp="1"/>
          </p:cNvSpPr>
          <p:nvPr>
            <p:ph type="title"/>
          </p:nvPr>
        </p:nvSpPr>
        <p:spPr/>
        <p:txBody>
          <a:bodyPr/>
          <a:lstStyle/>
          <a:p>
            <a:pPr algn="ctr" eaLnBrk="1" fontAlgn="auto" hangingPunct="1">
              <a:spcAft>
                <a:spcPts val="0"/>
              </a:spcAft>
              <a:defRPr/>
            </a:pPr>
            <a:r>
              <a:rPr lang="pl-PL" dirty="0" smtClean="0">
                <a:solidFill>
                  <a:schemeClr val="tx2">
                    <a:satMod val="200000"/>
                  </a:schemeClr>
                </a:solidFill>
              </a:rPr>
              <a:t>Kilka słów od autora</a:t>
            </a:r>
          </a:p>
        </p:txBody>
      </p:sp>
      <p:sp>
        <p:nvSpPr>
          <p:cNvPr id="9219" name="Symbol zastępczy zawartości 2"/>
          <p:cNvSpPr>
            <a:spLocks noGrp="1"/>
          </p:cNvSpPr>
          <p:nvPr>
            <p:ph idx="1"/>
          </p:nvPr>
        </p:nvSpPr>
        <p:spPr/>
        <p:txBody>
          <a:bodyPr>
            <a:normAutofit lnSpcReduction="10000"/>
          </a:bodyPr>
          <a:lstStyle/>
          <a:p>
            <a:pPr marL="411480" eaLnBrk="1" fontAlgn="auto" hangingPunct="1">
              <a:spcAft>
                <a:spcPts val="0"/>
              </a:spcAft>
              <a:buFont typeface="Arial" charset="0"/>
              <a:buNone/>
              <a:defRPr/>
            </a:pPr>
            <a:r>
              <a:rPr lang="pl-PL" smtClean="0">
                <a:latin typeface="Arial" charset="0"/>
              </a:rPr>
              <a:t>	</a:t>
            </a:r>
            <a:r>
              <a:rPr lang="pl-PL" smtClean="0"/>
              <a:t>Piszę z potrzeby opowiadania historii. Uważam jednak, że czytanie przede wszystkim powinno być przyjemnością. Jeśli historia ma być nudna, lepiej jej w ogóle nie pokazywać światu. Poważne treści też trzeba przekazać w sposób przyjazny czytelnikowi. Lema, Dicka i Kinga cenię w tym samym stopniu za treść co i za klimat jaki udało im się stworzyć. Dobra literatura jest przyjacielem, nie ciężarem.</a:t>
            </a:r>
          </a:p>
        </p:txBody>
      </p:sp>
    </p:spTree>
  </p:cSld>
  <p:clrMapOvr>
    <a:masterClrMapping/>
  </p:clrMapOvr>
  <p:transition>
    <p:wheel spokes="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ytuł 1"/>
          <p:cNvSpPr>
            <a:spLocks noGrp="1"/>
          </p:cNvSpPr>
          <p:nvPr>
            <p:ph type="title"/>
          </p:nvPr>
        </p:nvSpPr>
        <p:spPr>
          <a:xfrm>
            <a:off x="3059113" y="115888"/>
            <a:ext cx="6084887" cy="914400"/>
          </a:xfrm>
        </p:spPr>
        <p:txBody>
          <a:bodyPr/>
          <a:lstStyle/>
          <a:p>
            <a:pPr algn="ctr" eaLnBrk="1" fontAlgn="auto" hangingPunct="1">
              <a:spcAft>
                <a:spcPts val="0"/>
              </a:spcAft>
              <a:defRPr/>
            </a:pPr>
            <a:r>
              <a:rPr lang="pl-PL" dirty="0" smtClean="0">
                <a:solidFill>
                  <a:schemeClr val="tx2">
                    <a:satMod val="200000"/>
                  </a:schemeClr>
                </a:solidFill>
              </a:rPr>
              <a:t>Kilka słów od autora</a:t>
            </a:r>
          </a:p>
        </p:txBody>
      </p:sp>
      <p:sp>
        <p:nvSpPr>
          <p:cNvPr id="19459" name="Symbol zastępczy zawartości 2"/>
          <p:cNvSpPr>
            <a:spLocks noGrp="1"/>
          </p:cNvSpPr>
          <p:nvPr>
            <p:ph idx="1"/>
          </p:nvPr>
        </p:nvSpPr>
        <p:spPr>
          <a:xfrm>
            <a:off x="5435600" y="836613"/>
            <a:ext cx="3708400" cy="6021387"/>
          </a:xfrm>
        </p:spPr>
        <p:txBody>
          <a:bodyPr/>
          <a:lstStyle/>
          <a:p>
            <a:pPr eaLnBrk="1" hangingPunct="1">
              <a:buFont typeface="Arial" pitchFamily="34" charset="0"/>
              <a:buNone/>
            </a:pPr>
            <a:r>
              <a:rPr lang="pl-PL" smtClean="0">
                <a:latin typeface="Arial" pitchFamily="34" charset="0"/>
              </a:rPr>
              <a:t>	</a:t>
            </a:r>
            <a:r>
              <a:rPr lang="pl-PL" smtClean="0"/>
              <a:t>Co piszę? To, co sam chciałbym przeczytać. </a:t>
            </a:r>
            <a:r>
              <a:rPr lang="pl-PL" i="1" smtClean="0"/>
              <a:t>Exequo</a:t>
            </a:r>
            <a:r>
              <a:rPr lang="pl-PL" smtClean="0"/>
              <a:t> science fiction i horror, a najlepiej połączenie tych dwóch gatunków. Opisywanie rzeczywistości, jaką jest, mnie nie interesuje. Zostawiam to kronikarzom.</a:t>
            </a:r>
          </a:p>
        </p:txBody>
      </p:sp>
      <p:pic>
        <p:nvPicPr>
          <p:cNvPr id="19463" name="Picture 7"/>
          <p:cNvPicPr>
            <a:picLocks noChangeAspect="1" noChangeArrowheads="1"/>
          </p:cNvPicPr>
          <p:nvPr/>
        </p:nvPicPr>
        <p:blipFill>
          <a:blip r:embed="rId2" cstate="print"/>
          <a:srcRect/>
          <a:stretch>
            <a:fillRect/>
          </a:stretch>
        </p:blipFill>
        <p:spPr bwMode="auto">
          <a:xfrm>
            <a:off x="683568" y="692696"/>
            <a:ext cx="3836538" cy="569727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wheel spokes="2"/>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ctrTitle"/>
          </p:nvPr>
        </p:nvSpPr>
        <p:spPr/>
        <p:txBody>
          <a:bodyPr/>
          <a:lstStyle/>
          <a:p>
            <a:pPr eaLnBrk="1" fontAlgn="auto" hangingPunct="1">
              <a:spcAft>
                <a:spcPts val="0"/>
              </a:spcAft>
              <a:defRPr/>
            </a:pPr>
            <a:r>
              <a:rPr lang="pl-PL" dirty="0" smtClean="0">
                <a:solidFill>
                  <a:schemeClr val="tx2">
                    <a:satMod val="200000"/>
                  </a:schemeClr>
                </a:solidFill>
              </a:rPr>
              <a:t>Dorobek twórczy</a:t>
            </a:r>
            <a:endParaRPr lang="pl-PL" dirty="0">
              <a:solidFill>
                <a:schemeClr val="tx2">
                  <a:satMod val="200000"/>
                </a:schemeClr>
              </a:solidFill>
            </a:endParaRPr>
          </a:p>
        </p:txBody>
      </p:sp>
      <p:sp>
        <p:nvSpPr>
          <p:cNvPr id="20483" name="Podtytuł 4"/>
          <p:cNvSpPr>
            <a:spLocks noGrp="1"/>
          </p:cNvSpPr>
          <p:nvPr>
            <p:ph type="subTitle" idx="1"/>
          </p:nvPr>
        </p:nvSpPr>
        <p:spPr>
          <a:xfrm>
            <a:off x="914400" y="2835275"/>
            <a:ext cx="7772400" cy="1508125"/>
          </a:xfrm>
        </p:spPr>
        <p:txBody>
          <a:bodyPr/>
          <a:lstStyle/>
          <a:p>
            <a:pPr eaLnBrk="1" hangingPunct="1">
              <a:spcBef>
                <a:spcPct val="0"/>
              </a:spcBef>
            </a:pPr>
            <a:endParaRPr lang="pl-PL" smtClean="0"/>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nodeType="with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set>
                                      <p:cBhvr>
                                        <p:cTn id="7" dur="228" fill="hold">
                                          <p:stCondLst>
                                            <p:cond delay="0"/>
                                          </p:stCondLst>
                                        </p:cTn>
                                        <p:tgtEl>
                                          <p:spTgt spid="4"/>
                                        </p:tgtEl>
                                        <p:attrNameLst>
                                          <p:attrName>style.rotation</p:attrName>
                                        </p:attrNameLst>
                                      </p:cBhvr>
                                      <p:to>
                                        <p:strVal val="-45.0"/>
                                      </p:to>
                                    </p:set>
                                    <p:anim calcmode="lin" valueType="num">
                                      <p:cBhvr>
                                        <p:cTn id="8" dur="228" fill="hold">
                                          <p:stCondLst>
                                            <p:cond delay="228"/>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ytuł 1"/>
          <p:cNvSpPr>
            <a:spLocks noGrp="1"/>
          </p:cNvSpPr>
          <p:nvPr>
            <p:ph type="title"/>
          </p:nvPr>
        </p:nvSpPr>
        <p:spPr/>
        <p:txBody>
          <a:bodyPr/>
          <a:lstStyle/>
          <a:p>
            <a:pPr algn="ctr" eaLnBrk="1" fontAlgn="auto" hangingPunct="1">
              <a:spcAft>
                <a:spcPts val="0"/>
              </a:spcAft>
              <a:defRPr/>
            </a:pPr>
            <a:r>
              <a:rPr lang="pl-PL" b="1" dirty="0" smtClean="0">
                <a:solidFill>
                  <a:schemeClr val="tx2">
                    <a:satMod val="200000"/>
                  </a:schemeClr>
                </a:solidFill>
              </a:rPr>
              <a:t>Powieści</a:t>
            </a:r>
            <a:br>
              <a:rPr lang="pl-PL" b="1" dirty="0" smtClean="0">
                <a:solidFill>
                  <a:schemeClr val="tx2">
                    <a:satMod val="200000"/>
                  </a:schemeClr>
                </a:solidFill>
              </a:rPr>
            </a:br>
            <a:endParaRPr lang="pl-PL" dirty="0" smtClean="0">
              <a:solidFill>
                <a:schemeClr val="tx2">
                  <a:satMod val="200000"/>
                </a:schemeClr>
              </a:solidFill>
            </a:endParaRPr>
          </a:p>
        </p:txBody>
      </p:sp>
      <p:sp>
        <p:nvSpPr>
          <p:cNvPr id="21507" name="Symbol zastępczy zawartości 2"/>
          <p:cNvSpPr>
            <a:spLocks noGrp="1"/>
          </p:cNvSpPr>
          <p:nvPr>
            <p:ph idx="1"/>
          </p:nvPr>
        </p:nvSpPr>
        <p:spPr/>
        <p:txBody>
          <a:bodyPr/>
          <a:lstStyle/>
          <a:p>
            <a:pPr eaLnBrk="1" hangingPunct="1"/>
            <a:r>
              <a:rPr lang="pl-PL" i="1" smtClean="0"/>
              <a:t>Mars</a:t>
            </a:r>
            <a:r>
              <a:rPr lang="pl-PL" smtClean="0"/>
              <a:t> (2003), nowe wydanie (2009) - przez wydawnictwo Powergraph</a:t>
            </a:r>
          </a:p>
          <a:p>
            <a:pPr eaLnBrk="1" hangingPunct="1"/>
            <a:r>
              <a:rPr lang="pl-PL" i="1" smtClean="0"/>
              <a:t>Vertical</a:t>
            </a:r>
            <a:r>
              <a:rPr lang="pl-PL" smtClean="0"/>
              <a:t> (2006)</a:t>
            </a:r>
          </a:p>
          <a:p>
            <a:pPr eaLnBrk="1" hangingPunct="1"/>
            <a:r>
              <a:rPr lang="pl-PL" i="1" smtClean="0"/>
              <a:t>Kameleon</a:t>
            </a:r>
            <a:r>
              <a:rPr lang="pl-PL" smtClean="0"/>
              <a:t> (2008)</a:t>
            </a:r>
          </a:p>
          <a:p>
            <a:pPr eaLnBrk="1" hangingPunct="1"/>
            <a:endParaRPr lang="pl-PL" smtClean="0"/>
          </a:p>
        </p:txBody>
      </p:sp>
    </p:spTree>
  </p:cSld>
  <p:clrMapOvr>
    <a:masterClrMapping/>
  </p:clrMapOvr>
  <p:transition>
    <p:whee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4356100" y="5876925"/>
            <a:ext cx="4787900" cy="981075"/>
          </a:xfrm>
        </p:spPr>
        <p:txBody>
          <a:bodyPr/>
          <a:lstStyle/>
          <a:p>
            <a:pPr>
              <a:defRPr/>
            </a:pPr>
            <a:r>
              <a:rPr lang="pl-PL" dirty="0" smtClean="0"/>
              <a:t>       Mars</a:t>
            </a:r>
            <a:endParaRPr lang="pl-PL" dirty="0"/>
          </a:p>
        </p:txBody>
      </p:sp>
      <p:pic>
        <p:nvPicPr>
          <p:cNvPr id="63491" name="Picture 3"/>
          <p:cNvPicPr>
            <a:picLocks noChangeAspect="1" noChangeArrowheads="1"/>
          </p:cNvPicPr>
          <p:nvPr/>
        </p:nvPicPr>
        <p:blipFill>
          <a:blip r:embed="rId2" cstate="print"/>
          <a:srcRect/>
          <a:stretch>
            <a:fillRect/>
          </a:stretch>
        </p:blipFill>
        <p:spPr bwMode="auto">
          <a:xfrm>
            <a:off x="755576" y="260648"/>
            <a:ext cx="3495820" cy="583264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wheel spokes="8"/>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3419475" y="6021388"/>
            <a:ext cx="5724525" cy="836612"/>
          </a:xfrm>
        </p:spPr>
        <p:txBody>
          <a:bodyPr/>
          <a:lstStyle/>
          <a:p>
            <a:pPr>
              <a:defRPr/>
            </a:pPr>
            <a:r>
              <a:rPr lang="pl-PL" dirty="0" smtClean="0"/>
              <a:t>       Kameleon</a:t>
            </a:r>
            <a:endParaRPr lang="pl-PL" dirty="0"/>
          </a:p>
        </p:txBody>
      </p:sp>
      <p:pic>
        <p:nvPicPr>
          <p:cNvPr id="62466" name="Picture 2"/>
          <p:cNvPicPr>
            <a:picLocks noChangeAspect="1" noChangeArrowheads="1"/>
          </p:cNvPicPr>
          <p:nvPr/>
        </p:nvPicPr>
        <p:blipFill>
          <a:blip r:embed="rId3" cstate="print"/>
          <a:srcRect/>
          <a:stretch>
            <a:fillRect/>
          </a:stretch>
        </p:blipFill>
        <p:spPr bwMode="auto">
          <a:xfrm>
            <a:off x="755576" y="260648"/>
            <a:ext cx="3744416" cy="598363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split dir="in"/>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3563938" y="5805488"/>
            <a:ext cx="5580062" cy="1052512"/>
          </a:xfrm>
        </p:spPr>
        <p:txBody>
          <a:bodyPr/>
          <a:lstStyle/>
          <a:p>
            <a:pPr>
              <a:defRPr/>
            </a:pPr>
            <a:r>
              <a:rPr lang="pl-PL" dirty="0" smtClean="0"/>
              <a:t>      </a:t>
            </a:r>
            <a:r>
              <a:rPr lang="pl-PL" dirty="0" err="1" smtClean="0"/>
              <a:t>Veritical</a:t>
            </a:r>
            <a:endParaRPr lang="pl-PL" dirty="0"/>
          </a:p>
        </p:txBody>
      </p:sp>
      <p:pic>
        <p:nvPicPr>
          <p:cNvPr id="61442" name="Picture 2" descr="http://www.poczytaj.pl/okl/223000/223737.jpg"/>
          <p:cNvPicPr>
            <a:picLocks noChangeAspect="1" noChangeArrowheads="1"/>
          </p:cNvPicPr>
          <p:nvPr/>
        </p:nvPicPr>
        <p:blipFill>
          <a:blip r:embed="rId2" cstate="print"/>
          <a:srcRect/>
          <a:stretch>
            <a:fillRect/>
          </a:stretch>
        </p:blipFill>
        <p:spPr bwMode="auto">
          <a:xfrm>
            <a:off x="611560" y="332656"/>
            <a:ext cx="3525077" cy="561662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spli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ytuł 1"/>
          <p:cNvSpPr>
            <a:spLocks noGrp="1"/>
          </p:cNvSpPr>
          <p:nvPr>
            <p:ph type="title"/>
          </p:nvPr>
        </p:nvSpPr>
        <p:spPr/>
        <p:txBody>
          <a:bodyPr/>
          <a:lstStyle/>
          <a:p>
            <a:pPr algn="ctr" eaLnBrk="1" fontAlgn="auto" hangingPunct="1">
              <a:spcAft>
                <a:spcPts val="0"/>
              </a:spcAft>
              <a:defRPr/>
            </a:pPr>
            <a:r>
              <a:rPr lang="pl-PL" b="1" dirty="0" smtClean="0">
                <a:solidFill>
                  <a:schemeClr val="tx2">
                    <a:satMod val="200000"/>
                  </a:schemeClr>
                </a:solidFill>
              </a:rPr>
              <a:t>Cykl </a:t>
            </a:r>
            <a:r>
              <a:rPr lang="pl-PL" b="1" i="1" dirty="0" smtClean="0">
                <a:solidFill>
                  <a:schemeClr val="tx2">
                    <a:satMod val="200000"/>
                  </a:schemeClr>
                </a:solidFill>
              </a:rPr>
              <a:t>Felix, Net i </a:t>
            </a:r>
            <a:r>
              <a:rPr lang="pl-PL" b="1" i="1" dirty="0" err="1" smtClean="0">
                <a:solidFill>
                  <a:schemeClr val="tx2">
                    <a:satMod val="200000"/>
                  </a:schemeClr>
                </a:solidFill>
              </a:rPr>
              <a:t>Nika</a:t>
            </a:r>
            <a:r>
              <a:rPr lang="pl-PL" b="1" dirty="0" smtClean="0">
                <a:solidFill>
                  <a:schemeClr val="tx2">
                    <a:satMod val="200000"/>
                  </a:schemeClr>
                </a:solidFill>
              </a:rPr>
              <a:t/>
            </a:r>
            <a:br>
              <a:rPr lang="pl-PL" b="1" dirty="0" smtClean="0">
                <a:solidFill>
                  <a:schemeClr val="tx2">
                    <a:satMod val="200000"/>
                  </a:schemeClr>
                </a:solidFill>
              </a:rPr>
            </a:br>
            <a:endParaRPr lang="pl-PL" dirty="0" smtClean="0">
              <a:solidFill>
                <a:schemeClr val="tx2">
                  <a:satMod val="200000"/>
                </a:schemeClr>
              </a:solidFill>
            </a:endParaRPr>
          </a:p>
        </p:txBody>
      </p:sp>
      <p:sp>
        <p:nvSpPr>
          <p:cNvPr id="25603" name="Symbol zastępczy zawartości 2"/>
          <p:cNvSpPr>
            <a:spLocks noGrp="1"/>
          </p:cNvSpPr>
          <p:nvPr>
            <p:ph idx="1"/>
          </p:nvPr>
        </p:nvSpPr>
        <p:spPr/>
        <p:txBody>
          <a:bodyPr/>
          <a:lstStyle/>
          <a:p>
            <a:pPr eaLnBrk="1" hangingPunct="1">
              <a:lnSpc>
                <a:spcPct val="80000"/>
              </a:lnSpc>
            </a:pPr>
            <a:r>
              <a:rPr lang="pl-PL" sz="2500" i="1" smtClean="0"/>
              <a:t>Felix, Net i Nika oraz Gang Niewidzialnych Ludzi</a:t>
            </a:r>
            <a:r>
              <a:rPr lang="pl-PL" sz="2500" smtClean="0"/>
              <a:t> (2004)</a:t>
            </a:r>
          </a:p>
          <a:p>
            <a:pPr eaLnBrk="1" hangingPunct="1">
              <a:lnSpc>
                <a:spcPct val="80000"/>
              </a:lnSpc>
            </a:pPr>
            <a:r>
              <a:rPr lang="pl-PL" sz="2500" i="1" smtClean="0"/>
              <a:t>Felix, Net i Nika oraz Teoretycznie Możliw Katastrofa</a:t>
            </a:r>
            <a:r>
              <a:rPr lang="pl-PL" sz="2500" smtClean="0"/>
              <a:t> (2005)</a:t>
            </a:r>
          </a:p>
          <a:p>
            <a:pPr eaLnBrk="1" hangingPunct="1">
              <a:lnSpc>
                <a:spcPct val="80000"/>
              </a:lnSpc>
            </a:pPr>
            <a:r>
              <a:rPr lang="pl-PL" sz="2500" i="1" smtClean="0"/>
              <a:t>Felix, Net i Nika oraz Pałac Snów</a:t>
            </a:r>
            <a:r>
              <a:rPr lang="pl-PL" sz="2500" smtClean="0"/>
              <a:t> (2006)</a:t>
            </a:r>
          </a:p>
          <a:p>
            <a:pPr eaLnBrk="1" hangingPunct="1">
              <a:lnSpc>
                <a:spcPct val="80000"/>
              </a:lnSpc>
            </a:pPr>
            <a:r>
              <a:rPr lang="pl-PL" sz="2500" i="1" smtClean="0"/>
              <a:t>Felix, Net i Nika oraz Pułapka Nieśmiertelności</a:t>
            </a:r>
            <a:r>
              <a:rPr lang="pl-PL" sz="2500" smtClean="0"/>
              <a:t> (2007)</a:t>
            </a:r>
          </a:p>
          <a:p>
            <a:pPr eaLnBrk="1" hangingPunct="1">
              <a:lnSpc>
                <a:spcPct val="80000"/>
              </a:lnSpc>
            </a:pPr>
            <a:r>
              <a:rPr lang="pl-PL" sz="2500" i="1" smtClean="0"/>
              <a:t>Felix, Net i Nika oraz Orbitalny Spisek</a:t>
            </a:r>
            <a:r>
              <a:rPr lang="pl-PL" sz="2500" smtClean="0"/>
              <a:t> (2008)</a:t>
            </a:r>
          </a:p>
          <a:p>
            <a:pPr eaLnBrk="1" hangingPunct="1">
              <a:lnSpc>
                <a:spcPct val="80000"/>
              </a:lnSpc>
            </a:pPr>
            <a:r>
              <a:rPr lang="pl-PL" sz="2500" i="1" smtClean="0"/>
              <a:t>Felix, Net i Nika oraz Orbitalny Spisek 2: Mała Armia</a:t>
            </a:r>
            <a:r>
              <a:rPr lang="pl-PL" sz="2500" smtClean="0"/>
              <a:t> (2009)</a:t>
            </a:r>
          </a:p>
          <a:p>
            <a:pPr eaLnBrk="1" hangingPunct="1">
              <a:lnSpc>
                <a:spcPct val="80000"/>
              </a:lnSpc>
            </a:pPr>
            <a:r>
              <a:rPr lang="pl-PL" sz="2500" i="1" smtClean="0"/>
              <a:t>Felix, Net i Nika oraz Trzecia Kuzynka</a:t>
            </a:r>
            <a:r>
              <a:rPr lang="pl-PL" sz="2500" smtClean="0"/>
              <a:t> (2009)</a:t>
            </a:r>
          </a:p>
          <a:p>
            <a:pPr eaLnBrk="1" hangingPunct="1">
              <a:lnSpc>
                <a:spcPct val="80000"/>
              </a:lnSpc>
            </a:pPr>
            <a:r>
              <a:rPr lang="pl-PL" sz="2500" i="1" smtClean="0"/>
              <a:t>Felix, Net i Nika oraz Bunt Maszyn</a:t>
            </a:r>
            <a:r>
              <a:rPr lang="pl-PL" sz="2500" smtClean="0"/>
              <a:t> (2011)</a:t>
            </a:r>
          </a:p>
          <a:p>
            <a:pPr eaLnBrk="1" hangingPunct="1">
              <a:lnSpc>
                <a:spcPct val="80000"/>
              </a:lnSpc>
            </a:pPr>
            <a:r>
              <a:rPr lang="pl-PL" sz="2500" i="1" smtClean="0"/>
              <a:t>Felix, Net i Nika oraz Świat Zero</a:t>
            </a:r>
            <a:r>
              <a:rPr lang="pl-PL" sz="2500" smtClean="0"/>
              <a:t> (2011)</a:t>
            </a:r>
          </a:p>
          <a:p>
            <a:pPr eaLnBrk="1" hangingPunct="1">
              <a:lnSpc>
                <a:spcPct val="80000"/>
              </a:lnSpc>
            </a:pPr>
            <a:r>
              <a:rPr lang="pl-PL" sz="2500" i="1" smtClean="0"/>
              <a:t>Felix, Net i Nika oraz Świat Zero 2. Alternauci</a:t>
            </a:r>
            <a:r>
              <a:rPr lang="pl-PL" sz="2500" smtClean="0"/>
              <a:t> (2012)</a:t>
            </a:r>
          </a:p>
          <a:p>
            <a:pPr eaLnBrk="1" hangingPunct="1">
              <a:lnSpc>
                <a:spcPct val="80000"/>
              </a:lnSpc>
            </a:pPr>
            <a:endParaRPr lang="pl-PL" sz="2500" smtClean="0"/>
          </a:p>
        </p:txBody>
      </p:sp>
    </p:spTree>
  </p:cSld>
  <p:clrMapOvr>
    <a:masterClrMapping/>
  </p:clrMapOvr>
  <p:transition>
    <p:split orient="vert"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bwMode="auto">
          <a:xfrm>
            <a:off x="900113" y="5943600"/>
            <a:ext cx="7772400" cy="914400"/>
          </a:xfrm>
        </p:spPr>
        <p:txBody>
          <a:bodyPr wrap="square" lIns="91440" tIns="45720" rIns="91440" bIns="45720" numCol="1" anchorCtr="0" compatLnSpc="1">
            <a:prstTxWarp prst="textNoShape">
              <a:avLst/>
            </a:prstTxWarp>
          </a:bodyPr>
          <a:lstStyle/>
          <a:p>
            <a:pPr algn="ctr" eaLnBrk="1" hangingPunct="1">
              <a:defRPr/>
            </a:pPr>
            <a:r>
              <a:rPr lang="pl-PL" sz="3200" smtClean="0">
                <a:latin typeface="Arial" charset="0"/>
              </a:rPr>
              <a:t>FNiN oraz Gang Niewidzialnych Ludzi</a:t>
            </a:r>
          </a:p>
        </p:txBody>
      </p:sp>
      <p:sp>
        <p:nvSpPr>
          <p:cNvPr id="26627" name="Symbol zastępczy zawartości 2"/>
          <p:cNvSpPr>
            <a:spLocks noGrp="1"/>
          </p:cNvSpPr>
          <p:nvPr>
            <p:ph idx="1"/>
          </p:nvPr>
        </p:nvSpPr>
        <p:spPr>
          <a:xfrm>
            <a:off x="971550" y="333375"/>
            <a:ext cx="7772400" cy="4572000"/>
          </a:xfrm>
        </p:spPr>
        <p:txBody>
          <a:bodyPr/>
          <a:lstStyle/>
          <a:p>
            <a:pPr eaLnBrk="1" hangingPunct="1"/>
            <a:endParaRPr lang="pl-PL" smtClean="0"/>
          </a:p>
        </p:txBody>
      </p:sp>
      <p:pic>
        <p:nvPicPr>
          <p:cNvPr id="26628" name="Picture 6" descr="felix-net-i-nika-oraz-gang-niewidzialnych-ludzi-b-iext3766035"/>
          <p:cNvPicPr>
            <a:picLocks noChangeAspect="1" noChangeArrowheads="1"/>
          </p:cNvPicPr>
          <p:nvPr/>
        </p:nvPicPr>
        <p:blipFill>
          <a:blip r:embed="rId2" cstate="print"/>
          <a:srcRect/>
          <a:stretch>
            <a:fillRect/>
          </a:stretch>
        </p:blipFill>
        <p:spPr bwMode="auto">
          <a:xfrm>
            <a:off x="3132138" y="476250"/>
            <a:ext cx="3490912" cy="5338763"/>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ctrTitle"/>
          </p:nvPr>
        </p:nvSpPr>
        <p:spPr/>
        <p:txBody>
          <a:bodyPr/>
          <a:lstStyle/>
          <a:p>
            <a:pPr eaLnBrk="1" fontAlgn="auto" hangingPunct="1">
              <a:spcAft>
                <a:spcPts val="0"/>
              </a:spcAft>
              <a:defRPr/>
            </a:pPr>
            <a:r>
              <a:rPr lang="pl-PL" dirty="0" smtClean="0">
                <a:solidFill>
                  <a:schemeClr val="tx2">
                    <a:satMod val="200000"/>
                  </a:schemeClr>
                </a:solidFill>
              </a:rPr>
              <a:t>Wyrwane z biografii...</a:t>
            </a:r>
            <a:endParaRPr lang="pl-PL" dirty="0">
              <a:solidFill>
                <a:schemeClr val="tx2">
                  <a:satMod val="200000"/>
                </a:schemeClr>
              </a:solidFill>
            </a:endParaRP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nodeType="with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set>
                                      <p:cBhvr>
                                        <p:cTn id="7" dur="228" fill="hold">
                                          <p:stCondLst>
                                            <p:cond delay="0"/>
                                          </p:stCondLst>
                                        </p:cTn>
                                        <p:tgtEl>
                                          <p:spTgt spid="4"/>
                                        </p:tgtEl>
                                        <p:attrNameLst>
                                          <p:attrName>style.rotation</p:attrName>
                                        </p:attrNameLst>
                                      </p:cBhvr>
                                      <p:to>
                                        <p:strVal val="-45.0"/>
                                      </p:to>
                                    </p:set>
                                    <p:anim calcmode="lin" valueType="num">
                                      <p:cBhvr>
                                        <p:cTn id="8" dur="228" fill="hold">
                                          <p:stCondLst>
                                            <p:cond delay="228"/>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p:cNvSpPr>
          <p:nvPr>
            <p:ph type="title"/>
          </p:nvPr>
        </p:nvSpPr>
        <p:spPr bwMode="auto">
          <a:xfrm>
            <a:off x="900113" y="5661025"/>
            <a:ext cx="7772400" cy="914400"/>
          </a:xfrm>
        </p:spPr>
        <p:txBody>
          <a:bodyPr wrap="square" lIns="91440" tIns="45720" rIns="91440" bIns="45720" numCol="1" anchorCtr="0" compatLnSpc="1">
            <a:prstTxWarp prst="textNoShape">
              <a:avLst/>
            </a:prstTxWarp>
          </a:bodyPr>
          <a:lstStyle/>
          <a:p>
            <a:pPr algn="ctr">
              <a:defRPr/>
            </a:pPr>
            <a:r>
              <a:rPr lang="pl-PL" sz="3200" dirty="0" err="1" smtClean="0">
                <a:latin typeface="Arial" charset="0"/>
              </a:rPr>
              <a:t>FNiN</a:t>
            </a:r>
            <a:r>
              <a:rPr lang="pl-PL" sz="3200" dirty="0" smtClean="0">
                <a:latin typeface="Arial" charset="0"/>
              </a:rPr>
              <a:t> oraz Teoretycznie Możliwa Katastrofa</a:t>
            </a:r>
          </a:p>
        </p:txBody>
      </p:sp>
      <p:sp>
        <p:nvSpPr>
          <p:cNvPr id="27651" name="Rectangle 3"/>
          <p:cNvSpPr>
            <a:spLocks noGrp="1"/>
          </p:cNvSpPr>
          <p:nvPr>
            <p:ph type="body" idx="1"/>
          </p:nvPr>
        </p:nvSpPr>
        <p:spPr>
          <a:xfrm>
            <a:off x="971550" y="0"/>
            <a:ext cx="7772400" cy="4572000"/>
          </a:xfrm>
        </p:spPr>
        <p:txBody>
          <a:bodyPr/>
          <a:lstStyle/>
          <a:p>
            <a:endParaRPr lang="pl-PL" smtClean="0"/>
          </a:p>
        </p:txBody>
      </p:sp>
      <p:pic>
        <p:nvPicPr>
          <p:cNvPr id="27652" name="Picture 5" descr="felix_TMK_front_300"/>
          <p:cNvPicPr>
            <a:picLocks noChangeAspect="1" noChangeArrowheads="1"/>
          </p:cNvPicPr>
          <p:nvPr/>
        </p:nvPicPr>
        <p:blipFill>
          <a:blip r:embed="rId2" cstate="print"/>
          <a:srcRect/>
          <a:stretch>
            <a:fillRect/>
          </a:stretch>
        </p:blipFill>
        <p:spPr bwMode="auto">
          <a:xfrm>
            <a:off x="2987675" y="333375"/>
            <a:ext cx="3457575" cy="5256213"/>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p:nvPr>
        </p:nvSpPr>
        <p:spPr bwMode="auto">
          <a:xfrm>
            <a:off x="900113" y="5734050"/>
            <a:ext cx="7772400" cy="914400"/>
          </a:xfrm>
        </p:spPr>
        <p:txBody>
          <a:bodyPr wrap="square" lIns="91440" tIns="45720" rIns="91440" bIns="45720" numCol="1" anchorCtr="0" compatLnSpc="1">
            <a:prstTxWarp prst="textNoShape">
              <a:avLst/>
            </a:prstTxWarp>
          </a:bodyPr>
          <a:lstStyle/>
          <a:p>
            <a:pPr algn="ctr">
              <a:defRPr/>
            </a:pPr>
            <a:r>
              <a:rPr lang="pl-PL" sz="3200" smtClean="0">
                <a:latin typeface="Arial" charset="0"/>
              </a:rPr>
              <a:t>FNiN oraz Pałac Snów</a:t>
            </a:r>
          </a:p>
        </p:txBody>
      </p:sp>
      <p:sp>
        <p:nvSpPr>
          <p:cNvPr id="28675" name="Rectangle 3"/>
          <p:cNvSpPr>
            <a:spLocks noGrp="1"/>
          </p:cNvSpPr>
          <p:nvPr>
            <p:ph type="body" idx="1"/>
          </p:nvPr>
        </p:nvSpPr>
        <p:spPr>
          <a:xfrm>
            <a:off x="900113" y="0"/>
            <a:ext cx="7772400" cy="4572000"/>
          </a:xfrm>
        </p:spPr>
        <p:txBody>
          <a:bodyPr/>
          <a:lstStyle/>
          <a:p>
            <a:endParaRPr lang="pl-PL" smtClean="0"/>
          </a:p>
        </p:txBody>
      </p:sp>
      <p:pic>
        <p:nvPicPr>
          <p:cNvPr id="28676" name="Picture 5" descr="felix_PS_front_300"/>
          <p:cNvPicPr>
            <a:picLocks noChangeAspect="1" noChangeArrowheads="1"/>
          </p:cNvPicPr>
          <p:nvPr/>
        </p:nvPicPr>
        <p:blipFill>
          <a:blip r:embed="rId2" cstate="print"/>
          <a:srcRect/>
          <a:stretch>
            <a:fillRect/>
          </a:stretch>
        </p:blipFill>
        <p:spPr bwMode="auto">
          <a:xfrm>
            <a:off x="2843213" y="260350"/>
            <a:ext cx="3624262" cy="5472113"/>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p:nvPr>
        </p:nvSpPr>
        <p:spPr bwMode="auto">
          <a:xfrm>
            <a:off x="900113" y="5734050"/>
            <a:ext cx="7772400" cy="914400"/>
          </a:xfrm>
        </p:spPr>
        <p:txBody>
          <a:bodyPr wrap="square" lIns="91440" tIns="45720" rIns="91440" bIns="45720" numCol="1" anchorCtr="0" compatLnSpc="1">
            <a:prstTxWarp prst="textNoShape">
              <a:avLst/>
            </a:prstTxWarp>
          </a:bodyPr>
          <a:lstStyle/>
          <a:p>
            <a:pPr algn="ctr">
              <a:defRPr/>
            </a:pPr>
            <a:r>
              <a:rPr lang="pl-PL" sz="3200" smtClean="0">
                <a:latin typeface="Arial" charset="0"/>
              </a:rPr>
              <a:t>FNiN oraz Pułapka Nieśmiertelności</a:t>
            </a:r>
          </a:p>
        </p:txBody>
      </p:sp>
      <p:sp>
        <p:nvSpPr>
          <p:cNvPr id="29699" name="Rectangle 3"/>
          <p:cNvSpPr>
            <a:spLocks noGrp="1"/>
          </p:cNvSpPr>
          <p:nvPr>
            <p:ph type="body" idx="1"/>
          </p:nvPr>
        </p:nvSpPr>
        <p:spPr>
          <a:xfrm>
            <a:off x="971550" y="549275"/>
            <a:ext cx="7772400" cy="4572000"/>
          </a:xfrm>
        </p:spPr>
        <p:txBody>
          <a:bodyPr/>
          <a:lstStyle/>
          <a:p>
            <a:endParaRPr lang="pl-PL" smtClean="0"/>
          </a:p>
        </p:txBody>
      </p:sp>
      <p:pic>
        <p:nvPicPr>
          <p:cNvPr id="29700" name="Picture 5" descr="felix_PN_front_300"/>
          <p:cNvPicPr>
            <a:picLocks noChangeAspect="1" noChangeArrowheads="1"/>
          </p:cNvPicPr>
          <p:nvPr/>
        </p:nvPicPr>
        <p:blipFill>
          <a:blip r:embed="rId2" cstate="print"/>
          <a:srcRect/>
          <a:stretch>
            <a:fillRect/>
          </a:stretch>
        </p:blipFill>
        <p:spPr bwMode="auto">
          <a:xfrm>
            <a:off x="2771775" y="333375"/>
            <a:ext cx="3394075" cy="5113338"/>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p:nvPr>
        </p:nvSpPr>
        <p:spPr bwMode="auto">
          <a:xfrm>
            <a:off x="900113" y="5734050"/>
            <a:ext cx="7772400" cy="914400"/>
          </a:xfrm>
        </p:spPr>
        <p:txBody>
          <a:bodyPr wrap="square" lIns="91440" tIns="45720" rIns="91440" bIns="45720" numCol="1" anchorCtr="0" compatLnSpc="1">
            <a:prstTxWarp prst="textNoShape">
              <a:avLst/>
            </a:prstTxWarp>
          </a:bodyPr>
          <a:lstStyle/>
          <a:p>
            <a:pPr algn="ctr">
              <a:defRPr/>
            </a:pPr>
            <a:r>
              <a:rPr lang="pl-PL" sz="3200" smtClean="0">
                <a:latin typeface="Arial" charset="0"/>
              </a:rPr>
              <a:t>FNiN oraz Orbitalny Spisek</a:t>
            </a:r>
          </a:p>
        </p:txBody>
      </p:sp>
      <p:sp>
        <p:nvSpPr>
          <p:cNvPr id="30723" name="Rectangle 3"/>
          <p:cNvSpPr>
            <a:spLocks noGrp="1"/>
          </p:cNvSpPr>
          <p:nvPr>
            <p:ph type="body" idx="1"/>
          </p:nvPr>
        </p:nvSpPr>
        <p:spPr>
          <a:xfrm>
            <a:off x="971550" y="260350"/>
            <a:ext cx="7772400" cy="4572000"/>
          </a:xfrm>
        </p:spPr>
        <p:txBody>
          <a:bodyPr/>
          <a:lstStyle/>
          <a:p>
            <a:endParaRPr lang="pl-PL" smtClean="0"/>
          </a:p>
        </p:txBody>
      </p:sp>
      <p:pic>
        <p:nvPicPr>
          <p:cNvPr id="30724" name="Picture 5" descr="felix_OS_front_300"/>
          <p:cNvPicPr>
            <a:picLocks noChangeAspect="1" noChangeArrowheads="1"/>
          </p:cNvPicPr>
          <p:nvPr/>
        </p:nvPicPr>
        <p:blipFill>
          <a:blip r:embed="rId2" cstate="print"/>
          <a:srcRect/>
          <a:stretch>
            <a:fillRect/>
          </a:stretch>
        </p:blipFill>
        <p:spPr bwMode="auto">
          <a:xfrm>
            <a:off x="2916238" y="333375"/>
            <a:ext cx="3440112" cy="5183188"/>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p:cNvSpPr>
          <p:nvPr>
            <p:ph type="title"/>
          </p:nvPr>
        </p:nvSpPr>
        <p:spPr bwMode="auto">
          <a:xfrm>
            <a:off x="971550" y="5734050"/>
            <a:ext cx="7772400" cy="914400"/>
          </a:xfrm>
        </p:spPr>
        <p:txBody>
          <a:bodyPr wrap="square" lIns="91440" tIns="45720" rIns="91440" bIns="45720" numCol="1" anchorCtr="0" compatLnSpc="1">
            <a:prstTxWarp prst="textNoShape">
              <a:avLst/>
            </a:prstTxWarp>
          </a:bodyPr>
          <a:lstStyle/>
          <a:p>
            <a:pPr algn="ctr">
              <a:defRPr/>
            </a:pPr>
            <a:r>
              <a:rPr lang="pl-PL" sz="3200" smtClean="0">
                <a:latin typeface="Arial" charset="0"/>
              </a:rPr>
              <a:t>FNiN oraz Orbitalny Spisek 2 Mała Armia</a:t>
            </a:r>
          </a:p>
        </p:txBody>
      </p:sp>
      <p:sp>
        <p:nvSpPr>
          <p:cNvPr id="31747" name="Rectangle 3"/>
          <p:cNvSpPr>
            <a:spLocks noGrp="1"/>
          </p:cNvSpPr>
          <p:nvPr>
            <p:ph type="body" idx="1"/>
          </p:nvPr>
        </p:nvSpPr>
        <p:spPr>
          <a:xfrm>
            <a:off x="971550" y="260350"/>
            <a:ext cx="7772400" cy="4572000"/>
          </a:xfrm>
        </p:spPr>
        <p:txBody>
          <a:bodyPr/>
          <a:lstStyle/>
          <a:p>
            <a:endParaRPr lang="pl-PL" smtClean="0"/>
          </a:p>
        </p:txBody>
      </p:sp>
      <p:pic>
        <p:nvPicPr>
          <p:cNvPr id="31748" name="Picture 5" descr="70610_felix-net-i-nika-5-2_300"/>
          <p:cNvPicPr>
            <a:picLocks noChangeAspect="1" noChangeArrowheads="1"/>
          </p:cNvPicPr>
          <p:nvPr/>
        </p:nvPicPr>
        <p:blipFill>
          <a:blip r:embed="rId2" cstate="print"/>
          <a:srcRect/>
          <a:stretch>
            <a:fillRect/>
          </a:stretch>
        </p:blipFill>
        <p:spPr bwMode="auto">
          <a:xfrm>
            <a:off x="2987675" y="404813"/>
            <a:ext cx="3489325" cy="5256212"/>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bwMode="auto">
          <a:xfrm>
            <a:off x="900113" y="5876925"/>
            <a:ext cx="7772400" cy="981075"/>
          </a:xfrm>
        </p:spPr>
        <p:txBody>
          <a:bodyPr wrap="square" lIns="91440" tIns="45720" rIns="91440" bIns="45720" numCol="1" anchorCtr="0" compatLnSpc="1">
            <a:prstTxWarp prst="textNoShape">
              <a:avLst/>
            </a:prstTxWarp>
          </a:bodyPr>
          <a:lstStyle/>
          <a:p>
            <a:pPr algn="ctr" eaLnBrk="1" hangingPunct="1">
              <a:defRPr/>
            </a:pPr>
            <a:r>
              <a:rPr lang="pl-PL" sz="3200" dirty="0" err="1" smtClean="0">
                <a:latin typeface="Arial" charset="0"/>
              </a:rPr>
              <a:t>FNiN</a:t>
            </a:r>
            <a:r>
              <a:rPr lang="pl-PL" sz="3200" dirty="0" smtClean="0">
                <a:latin typeface="Arial" charset="0"/>
              </a:rPr>
              <a:t> oraz Trzecia Kuzynka</a:t>
            </a:r>
          </a:p>
        </p:txBody>
      </p:sp>
      <p:sp>
        <p:nvSpPr>
          <p:cNvPr id="32771" name="Symbol zastępczy zawartości 6"/>
          <p:cNvSpPr>
            <a:spLocks noGrp="1"/>
          </p:cNvSpPr>
          <p:nvPr>
            <p:ph idx="1"/>
          </p:nvPr>
        </p:nvSpPr>
        <p:spPr>
          <a:xfrm>
            <a:off x="900113" y="476250"/>
            <a:ext cx="7772400" cy="4572000"/>
          </a:xfrm>
        </p:spPr>
        <p:txBody>
          <a:bodyPr/>
          <a:lstStyle/>
          <a:p>
            <a:pPr eaLnBrk="1" hangingPunct="1"/>
            <a:endParaRPr lang="pl-PL" smtClean="0"/>
          </a:p>
        </p:txBody>
      </p:sp>
      <p:pic>
        <p:nvPicPr>
          <p:cNvPr id="32772" name="Picture 14" descr="1226b26d6b"/>
          <p:cNvPicPr>
            <a:picLocks noChangeAspect="1" noChangeArrowheads="1"/>
          </p:cNvPicPr>
          <p:nvPr/>
        </p:nvPicPr>
        <p:blipFill>
          <a:blip r:embed="rId2" cstate="print"/>
          <a:srcRect/>
          <a:stretch>
            <a:fillRect/>
          </a:stretch>
        </p:blipFill>
        <p:spPr bwMode="auto">
          <a:xfrm>
            <a:off x="2843213" y="188913"/>
            <a:ext cx="3686175" cy="5621337"/>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p:nvPr>
        </p:nvSpPr>
        <p:spPr bwMode="auto">
          <a:xfrm>
            <a:off x="900113" y="5805488"/>
            <a:ext cx="7772400" cy="914400"/>
          </a:xfrm>
        </p:spPr>
        <p:txBody>
          <a:bodyPr wrap="square" lIns="91440" tIns="45720" rIns="91440" bIns="45720" numCol="1" anchorCtr="0" compatLnSpc="1">
            <a:prstTxWarp prst="textNoShape">
              <a:avLst/>
            </a:prstTxWarp>
          </a:bodyPr>
          <a:lstStyle/>
          <a:p>
            <a:pPr algn="ctr">
              <a:defRPr/>
            </a:pPr>
            <a:r>
              <a:rPr lang="pl-PL" sz="3200" smtClean="0">
                <a:latin typeface="Arial" charset="0"/>
              </a:rPr>
              <a:t>FNiN oraz Bunt Maszyn</a:t>
            </a:r>
          </a:p>
        </p:txBody>
      </p:sp>
      <p:sp>
        <p:nvSpPr>
          <p:cNvPr id="33795" name="Rectangle 3"/>
          <p:cNvSpPr>
            <a:spLocks noGrp="1"/>
          </p:cNvSpPr>
          <p:nvPr>
            <p:ph type="body" idx="1"/>
          </p:nvPr>
        </p:nvSpPr>
        <p:spPr>
          <a:xfrm>
            <a:off x="971550" y="404813"/>
            <a:ext cx="7772400" cy="4572000"/>
          </a:xfrm>
        </p:spPr>
        <p:txBody>
          <a:bodyPr/>
          <a:lstStyle/>
          <a:p>
            <a:endParaRPr lang="pl-PL" smtClean="0"/>
          </a:p>
        </p:txBody>
      </p:sp>
      <p:pic>
        <p:nvPicPr>
          <p:cNvPr id="33796" name="Picture 5" descr="826"/>
          <p:cNvPicPr>
            <a:picLocks noChangeAspect="1" noChangeArrowheads="1"/>
          </p:cNvPicPr>
          <p:nvPr/>
        </p:nvPicPr>
        <p:blipFill>
          <a:blip r:embed="rId2" cstate="print"/>
          <a:srcRect/>
          <a:stretch>
            <a:fillRect/>
          </a:stretch>
        </p:blipFill>
        <p:spPr bwMode="auto">
          <a:xfrm>
            <a:off x="2987675" y="188913"/>
            <a:ext cx="3560763" cy="5545137"/>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p:cNvSpPr>
          <p:nvPr>
            <p:ph type="title"/>
          </p:nvPr>
        </p:nvSpPr>
        <p:spPr bwMode="auto">
          <a:xfrm>
            <a:off x="900113" y="5734050"/>
            <a:ext cx="7772400" cy="914400"/>
          </a:xfrm>
        </p:spPr>
        <p:txBody>
          <a:bodyPr wrap="square" lIns="91440" tIns="45720" rIns="91440" bIns="45720" numCol="1" anchorCtr="0" compatLnSpc="1">
            <a:prstTxWarp prst="textNoShape">
              <a:avLst/>
            </a:prstTxWarp>
          </a:bodyPr>
          <a:lstStyle/>
          <a:p>
            <a:pPr algn="ctr">
              <a:defRPr/>
            </a:pPr>
            <a:r>
              <a:rPr lang="pl-PL" sz="3200" smtClean="0">
                <a:latin typeface="Arial" charset="0"/>
              </a:rPr>
              <a:t>FNiN oraz Świat Zero</a:t>
            </a:r>
          </a:p>
        </p:txBody>
      </p:sp>
      <p:sp>
        <p:nvSpPr>
          <p:cNvPr id="34819" name="Rectangle 3"/>
          <p:cNvSpPr>
            <a:spLocks noGrp="1"/>
          </p:cNvSpPr>
          <p:nvPr>
            <p:ph type="body" idx="1"/>
          </p:nvPr>
        </p:nvSpPr>
        <p:spPr>
          <a:xfrm>
            <a:off x="900113" y="188913"/>
            <a:ext cx="7772400" cy="4572000"/>
          </a:xfrm>
        </p:spPr>
        <p:txBody>
          <a:bodyPr/>
          <a:lstStyle/>
          <a:p>
            <a:endParaRPr lang="pl-PL" smtClean="0"/>
          </a:p>
        </p:txBody>
      </p:sp>
      <p:pic>
        <p:nvPicPr>
          <p:cNvPr id="34820" name="Picture 7" descr="12464442_0"/>
          <p:cNvPicPr>
            <a:picLocks noChangeAspect="1" noChangeArrowheads="1"/>
          </p:cNvPicPr>
          <p:nvPr/>
        </p:nvPicPr>
        <p:blipFill>
          <a:blip r:embed="rId2" cstate="print"/>
          <a:srcRect/>
          <a:stretch>
            <a:fillRect/>
          </a:stretch>
        </p:blipFill>
        <p:spPr bwMode="auto">
          <a:xfrm>
            <a:off x="2987675" y="188913"/>
            <a:ext cx="3433763" cy="5184775"/>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p:cNvSpPr>
          <p:nvPr>
            <p:ph type="title"/>
          </p:nvPr>
        </p:nvSpPr>
        <p:spPr bwMode="auto">
          <a:xfrm>
            <a:off x="900113" y="5734050"/>
            <a:ext cx="7772400" cy="914400"/>
          </a:xfrm>
        </p:spPr>
        <p:txBody>
          <a:bodyPr wrap="square" lIns="91440" tIns="45720" rIns="91440" bIns="45720" numCol="1" anchorCtr="0" compatLnSpc="1">
            <a:prstTxWarp prst="textNoShape">
              <a:avLst/>
            </a:prstTxWarp>
          </a:bodyPr>
          <a:lstStyle/>
          <a:p>
            <a:pPr algn="ctr">
              <a:defRPr/>
            </a:pPr>
            <a:r>
              <a:rPr lang="pl-PL" sz="3200" smtClean="0">
                <a:latin typeface="Arial" charset="0"/>
              </a:rPr>
              <a:t>FNiN oraz Świat Zero 2 </a:t>
            </a:r>
            <a:br>
              <a:rPr lang="pl-PL" sz="3200" smtClean="0">
                <a:latin typeface="Arial" charset="0"/>
              </a:rPr>
            </a:br>
            <a:r>
              <a:rPr lang="pl-PL" sz="3200" smtClean="0">
                <a:latin typeface="Arial" charset="0"/>
              </a:rPr>
              <a:t>Alternauci</a:t>
            </a:r>
          </a:p>
        </p:txBody>
      </p:sp>
      <p:sp>
        <p:nvSpPr>
          <p:cNvPr id="35843" name="Rectangle 3"/>
          <p:cNvSpPr>
            <a:spLocks noGrp="1"/>
          </p:cNvSpPr>
          <p:nvPr>
            <p:ph type="body" idx="1"/>
          </p:nvPr>
        </p:nvSpPr>
        <p:spPr>
          <a:xfrm>
            <a:off x="971550" y="188913"/>
            <a:ext cx="7772400" cy="4572000"/>
          </a:xfrm>
        </p:spPr>
        <p:txBody>
          <a:bodyPr/>
          <a:lstStyle/>
          <a:p>
            <a:endParaRPr lang="pl-PL" smtClean="0"/>
          </a:p>
        </p:txBody>
      </p:sp>
      <p:pic>
        <p:nvPicPr>
          <p:cNvPr id="35844" name="Picture 5" descr="168299_felix-net-i-nika-oraz-swiat-zero-2_530"/>
          <p:cNvPicPr>
            <a:picLocks noChangeAspect="1" noChangeArrowheads="1"/>
          </p:cNvPicPr>
          <p:nvPr/>
        </p:nvPicPr>
        <p:blipFill>
          <a:blip r:embed="rId2" cstate="print"/>
          <a:srcRect/>
          <a:stretch>
            <a:fillRect/>
          </a:stretch>
        </p:blipFill>
        <p:spPr bwMode="auto">
          <a:xfrm>
            <a:off x="2987675" y="404813"/>
            <a:ext cx="3463925" cy="5229225"/>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ytuł 1"/>
          <p:cNvSpPr>
            <a:spLocks noGrp="1"/>
          </p:cNvSpPr>
          <p:nvPr>
            <p:ph type="title"/>
          </p:nvPr>
        </p:nvSpPr>
        <p:spPr>
          <a:xfrm>
            <a:off x="395288" y="512763"/>
            <a:ext cx="8291512" cy="914400"/>
          </a:xfrm>
        </p:spPr>
        <p:txBody>
          <a:bodyPr/>
          <a:lstStyle/>
          <a:p>
            <a:pPr eaLnBrk="1" fontAlgn="auto" hangingPunct="1">
              <a:spcAft>
                <a:spcPts val="0"/>
              </a:spcAft>
              <a:defRPr/>
            </a:pPr>
            <a:r>
              <a:rPr lang="pl-PL" b="1" dirty="0" smtClean="0">
                <a:solidFill>
                  <a:schemeClr val="tx2">
                    <a:satMod val="200000"/>
                  </a:schemeClr>
                </a:solidFill>
              </a:rPr>
              <a:t>Zbiory opowiadań</a:t>
            </a:r>
            <a:br>
              <a:rPr lang="pl-PL" b="1" dirty="0" smtClean="0">
                <a:solidFill>
                  <a:schemeClr val="tx2">
                    <a:satMod val="200000"/>
                  </a:schemeClr>
                </a:solidFill>
              </a:rPr>
            </a:br>
            <a:endParaRPr lang="pl-PL" dirty="0" smtClean="0">
              <a:solidFill>
                <a:schemeClr val="tx2">
                  <a:satMod val="200000"/>
                </a:schemeClr>
              </a:solidFill>
            </a:endParaRPr>
          </a:p>
        </p:txBody>
      </p:sp>
      <p:sp>
        <p:nvSpPr>
          <p:cNvPr id="36867" name="Symbol zastępczy zawartości 2"/>
          <p:cNvSpPr>
            <a:spLocks noGrp="1"/>
          </p:cNvSpPr>
          <p:nvPr>
            <p:ph idx="1"/>
          </p:nvPr>
        </p:nvSpPr>
        <p:spPr>
          <a:xfrm>
            <a:off x="179388" y="1784350"/>
            <a:ext cx="8064500" cy="4572000"/>
          </a:xfrm>
        </p:spPr>
        <p:txBody>
          <a:bodyPr/>
          <a:lstStyle/>
          <a:p>
            <a:pPr eaLnBrk="1" hangingPunct="1">
              <a:lnSpc>
                <a:spcPct val="80000"/>
              </a:lnSpc>
            </a:pPr>
            <a:r>
              <a:rPr lang="pl-PL" sz="2500" i="1" smtClean="0"/>
              <a:t>Obywatel, który się zawiesił</a:t>
            </a:r>
            <a:r>
              <a:rPr lang="pl-PL" sz="2500" smtClean="0"/>
              <a:t> (2011)</a:t>
            </a:r>
          </a:p>
          <a:p>
            <a:pPr lvl="1" eaLnBrk="1" hangingPunct="1">
              <a:lnSpc>
                <a:spcPct val="80000"/>
              </a:lnSpc>
            </a:pPr>
            <a:r>
              <a:rPr lang="pl-PL" sz="2200" i="1" smtClean="0"/>
              <a:t>Obywatel, który się zawiesił</a:t>
            </a:r>
            <a:endParaRPr lang="pl-PL" sz="2200" smtClean="0"/>
          </a:p>
          <a:p>
            <a:pPr lvl="1" eaLnBrk="1" hangingPunct="1">
              <a:lnSpc>
                <a:spcPct val="80000"/>
              </a:lnSpc>
            </a:pPr>
            <a:r>
              <a:rPr lang="pl-PL" sz="2200" i="1" smtClean="0"/>
              <a:t>Skrytogrzesznicy</a:t>
            </a:r>
            <a:endParaRPr lang="pl-PL" sz="2200" smtClean="0"/>
          </a:p>
          <a:p>
            <a:pPr lvl="1" eaLnBrk="1" hangingPunct="1">
              <a:lnSpc>
                <a:spcPct val="80000"/>
              </a:lnSpc>
            </a:pPr>
            <a:r>
              <a:rPr lang="pl-PL" sz="2200" i="1" smtClean="0"/>
              <a:t>Mgła</a:t>
            </a:r>
            <a:endParaRPr lang="pl-PL" sz="2200" smtClean="0"/>
          </a:p>
          <a:p>
            <a:pPr lvl="1" eaLnBrk="1" hangingPunct="1">
              <a:lnSpc>
                <a:spcPct val="80000"/>
              </a:lnSpc>
            </a:pPr>
            <a:r>
              <a:rPr lang="pl-PL" sz="2200" i="1" smtClean="0"/>
              <a:t>Za dobre to zrobiliśmy</a:t>
            </a:r>
            <a:endParaRPr lang="pl-PL" sz="2200" smtClean="0"/>
          </a:p>
          <a:p>
            <a:pPr lvl="1" eaLnBrk="1" hangingPunct="1">
              <a:lnSpc>
                <a:spcPct val="80000"/>
              </a:lnSpc>
            </a:pPr>
            <a:r>
              <a:rPr lang="pl-PL" sz="2200" i="1" smtClean="0"/>
              <a:t>Coś, czego nigdy nie pamiętamy</a:t>
            </a:r>
            <a:endParaRPr lang="pl-PL" sz="2200" smtClean="0"/>
          </a:p>
          <a:p>
            <a:pPr lvl="1" eaLnBrk="1" hangingPunct="1">
              <a:lnSpc>
                <a:spcPct val="80000"/>
              </a:lnSpc>
            </a:pPr>
            <a:r>
              <a:rPr lang="pl-PL" sz="2200" i="1" smtClean="0"/>
              <a:t>Ohyda</a:t>
            </a:r>
            <a:endParaRPr lang="pl-PL" sz="2200" smtClean="0"/>
          </a:p>
          <a:p>
            <a:pPr lvl="1" eaLnBrk="1" hangingPunct="1">
              <a:lnSpc>
                <a:spcPct val="80000"/>
              </a:lnSpc>
            </a:pPr>
            <a:r>
              <a:rPr lang="pl-PL" sz="2200" i="1" smtClean="0"/>
              <a:t>Pokoje przechodnie</a:t>
            </a:r>
            <a:endParaRPr lang="pl-PL" sz="2200" smtClean="0"/>
          </a:p>
          <a:p>
            <a:pPr lvl="1" eaLnBrk="1" hangingPunct="1">
              <a:lnSpc>
                <a:spcPct val="80000"/>
              </a:lnSpc>
            </a:pPr>
            <a:r>
              <a:rPr lang="pl-PL" sz="2200" i="1" smtClean="0"/>
              <a:t>Szczelina</a:t>
            </a:r>
            <a:endParaRPr lang="pl-PL" sz="2200" smtClean="0"/>
          </a:p>
          <a:p>
            <a:pPr lvl="1" eaLnBrk="1" hangingPunct="1">
              <a:lnSpc>
                <a:spcPct val="80000"/>
              </a:lnSpc>
            </a:pPr>
            <a:r>
              <a:rPr lang="pl-PL" sz="2200" i="1" smtClean="0"/>
              <a:t>Czy ktoś tu widział Boga?</a:t>
            </a:r>
            <a:endParaRPr lang="pl-PL" sz="2200" smtClean="0"/>
          </a:p>
          <a:p>
            <a:pPr lvl="1" eaLnBrk="1" hangingPunct="1">
              <a:lnSpc>
                <a:spcPct val="80000"/>
              </a:lnSpc>
            </a:pPr>
            <a:r>
              <a:rPr lang="pl-PL" sz="2200" i="1" smtClean="0"/>
              <a:t>Wyprawa szaleńców</a:t>
            </a:r>
            <a:endParaRPr lang="pl-PL" sz="2200" smtClean="0"/>
          </a:p>
          <a:p>
            <a:pPr eaLnBrk="1" hangingPunct="1">
              <a:lnSpc>
                <a:spcPct val="80000"/>
              </a:lnSpc>
            </a:pPr>
            <a:r>
              <a:rPr lang="pl-PL" sz="2500" i="1" smtClean="0"/>
              <a:t>Nowi ludzie</a:t>
            </a:r>
            <a:r>
              <a:rPr lang="pl-PL" sz="2500" smtClean="0"/>
              <a:t> (2012)</a:t>
            </a:r>
          </a:p>
          <a:p>
            <a:pPr eaLnBrk="1" hangingPunct="1">
              <a:lnSpc>
                <a:spcPct val="80000"/>
              </a:lnSpc>
            </a:pPr>
            <a:endParaRPr lang="pl-PL" sz="2500" smtClean="0"/>
          </a:p>
        </p:txBody>
      </p:sp>
      <p:pic>
        <p:nvPicPr>
          <p:cNvPr id="23558" name="Picture 6"/>
          <p:cNvPicPr>
            <a:picLocks noChangeAspect="1" noChangeArrowheads="1"/>
          </p:cNvPicPr>
          <p:nvPr/>
        </p:nvPicPr>
        <p:blipFill>
          <a:blip r:embed="rId2" cstate="print"/>
          <a:srcRect/>
          <a:stretch>
            <a:fillRect/>
          </a:stretch>
        </p:blipFill>
        <p:spPr bwMode="auto">
          <a:xfrm>
            <a:off x="5133099" y="548680"/>
            <a:ext cx="3895832" cy="612068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p:strips dir="l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ytuł 1"/>
          <p:cNvSpPr>
            <a:spLocks noGrp="1"/>
          </p:cNvSpPr>
          <p:nvPr>
            <p:ph type="title"/>
          </p:nvPr>
        </p:nvSpPr>
        <p:spPr/>
        <p:txBody>
          <a:bodyPr/>
          <a:lstStyle/>
          <a:p>
            <a:pPr algn="ctr" eaLnBrk="1" fontAlgn="auto" hangingPunct="1">
              <a:spcAft>
                <a:spcPts val="0"/>
              </a:spcAft>
              <a:defRPr/>
            </a:pPr>
            <a:r>
              <a:rPr lang="pl-PL" dirty="0" smtClean="0">
                <a:solidFill>
                  <a:schemeClr val="tx2">
                    <a:satMod val="200000"/>
                  </a:schemeClr>
                </a:solidFill>
              </a:rPr>
              <a:t>Kilka słów o </a:t>
            </a:r>
            <a:r>
              <a:rPr lang="pl-PL" dirty="0" err="1" smtClean="0">
                <a:solidFill>
                  <a:schemeClr val="tx2">
                    <a:satMod val="200000"/>
                  </a:schemeClr>
                </a:solidFill>
              </a:rPr>
              <a:t>p.Rafale</a:t>
            </a:r>
            <a:r>
              <a:rPr lang="pl-PL" dirty="0" smtClean="0">
                <a:solidFill>
                  <a:schemeClr val="tx2">
                    <a:satMod val="200000"/>
                  </a:schemeClr>
                </a:solidFill>
              </a:rPr>
              <a:t> </a:t>
            </a:r>
          </a:p>
        </p:txBody>
      </p:sp>
      <p:sp>
        <p:nvSpPr>
          <p:cNvPr id="10243" name="Symbol zastępczy zawartości 2"/>
          <p:cNvSpPr>
            <a:spLocks noGrp="1"/>
          </p:cNvSpPr>
          <p:nvPr>
            <p:ph idx="1"/>
          </p:nvPr>
        </p:nvSpPr>
        <p:spPr>
          <a:xfrm>
            <a:off x="0" y="1600200"/>
            <a:ext cx="9144000" cy="5257800"/>
          </a:xfrm>
        </p:spPr>
        <p:txBody>
          <a:bodyPr/>
          <a:lstStyle/>
          <a:p>
            <a:pPr eaLnBrk="1" hangingPunct="1">
              <a:buFont typeface="Arial" pitchFamily="34" charset="0"/>
              <a:buNone/>
            </a:pPr>
            <a:r>
              <a:rPr lang="pl-PL" b="1" smtClean="0">
                <a:latin typeface="Arial" pitchFamily="34" charset="0"/>
              </a:rPr>
              <a:t>	</a:t>
            </a:r>
            <a:r>
              <a:rPr lang="pl-PL" b="1" smtClean="0"/>
              <a:t>Rafał Kosik</a:t>
            </a:r>
            <a:r>
              <a:rPr lang="pl-PL" smtClean="0"/>
              <a:t> (ur. 8 października 1971 w Warszawie) – polski pisarz science fiction. Studiował architekturę na Politechnice Warszawskiej, ale przerwał studia, by założyć agencję reklamową Powergraph(później przekształconą w wydawnictwo), w której jest dyrektorem kreatywnym i grafikiem. Rysuje również rysunki satyryczne.</a:t>
            </a:r>
          </a:p>
        </p:txBody>
      </p:sp>
      <p:pic>
        <p:nvPicPr>
          <p:cNvPr id="3078" name="Picture 6" descr="http://www.felixnetinika.bulok.info/galeria/powergraph1.JPG"/>
          <p:cNvPicPr>
            <a:picLocks noChangeAspect="1" noChangeArrowheads="1"/>
          </p:cNvPicPr>
          <p:nvPr/>
        </p:nvPicPr>
        <p:blipFill>
          <a:blip r:embed="rId2" cstate="print"/>
          <a:srcRect/>
          <a:stretch>
            <a:fillRect/>
          </a:stretch>
        </p:blipFill>
        <p:spPr bwMode="auto">
          <a:xfrm>
            <a:off x="6660232" y="4797152"/>
            <a:ext cx="1928784" cy="18002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5" name="pole tekstowe 4"/>
          <p:cNvSpPr txBox="1"/>
          <p:nvPr/>
        </p:nvSpPr>
        <p:spPr>
          <a:xfrm>
            <a:off x="2987675" y="5949950"/>
            <a:ext cx="2808288" cy="400050"/>
          </a:xfrm>
          <a:prstGeom prst="rect">
            <a:avLst/>
          </a:prstGeom>
          <a:noFill/>
        </p:spPr>
        <p:txBody>
          <a:bodyPr>
            <a:spAutoFit/>
          </a:bodyPr>
          <a:lstStyle/>
          <a:p>
            <a:pPr>
              <a:defRPr/>
            </a:pPr>
            <a:r>
              <a:rPr lang="pl-PL" sz="2000" dirty="0">
                <a:solidFill>
                  <a:schemeClr val="tx2">
                    <a:lumMod val="90000"/>
                  </a:schemeClr>
                </a:solidFill>
                <a:latin typeface="Century Gothic" pitchFamily="34" charset="0"/>
              </a:rPr>
              <a:t>logo </a:t>
            </a:r>
            <a:r>
              <a:rPr lang="pl-PL" sz="2000" b="1" dirty="0" err="1">
                <a:solidFill>
                  <a:schemeClr val="tx2">
                    <a:lumMod val="90000"/>
                  </a:schemeClr>
                </a:solidFill>
                <a:latin typeface="Century Gothic" pitchFamily="34" charset="0"/>
              </a:rPr>
              <a:t>Powergraph</a:t>
            </a:r>
            <a:r>
              <a:rPr lang="pl-PL" sz="2000" b="1" dirty="0">
                <a:solidFill>
                  <a:schemeClr val="tx2">
                    <a:lumMod val="90000"/>
                  </a:schemeClr>
                </a:solidFill>
                <a:latin typeface="Century Gothic" pitchFamily="34" charset="0"/>
              </a:rPr>
              <a:t>  →</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anim calcmode="lin" valueType="num">
                                      <p:cBhvr>
                                        <p:cTn id="8" dur="5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9" dur="5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par>
                          <p:cTn id="10" fill="hold">
                            <p:stCondLst>
                              <p:cond delay="1200"/>
                            </p:stCondLst>
                            <p:childTnLst>
                              <p:par>
                                <p:cTn id="11" presetID="55" presetClass="entr" presetSubtype="0" fill="hold" nodeType="afterEffect">
                                  <p:stCondLst>
                                    <p:cond delay="0"/>
                                  </p:stCondLst>
                                  <p:childTnLst>
                                    <p:set>
                                      <p:cBhvr>
                                        <p:cTn id="12" dur="1" fill="hold">
                                          <p:stCondLst>
                                            <p:cond delay="0"/>
                                          </p:stCondLst>
                                        </p:cTn>
                                        <p:tgtEl>
                                          <p:spTgt spid="3078"/>
                                        </p:tgtEl>
                                        <p:attrNameLst>
                                          <p:attrName>style.visibility</p:attrName>
                                        </p:attrNameLst>
                                      </p:cBhvr>
                                      <p:to>
                                        <p:strVal val="visible"/>
                                      </p:to>
                                    </p:set>
                                    <p:anim calcmode="lin" valueType="num">
                                      <p:cBhvr>
                                        <p:cTn id="13" dur="3000" fill="hold"/>
                                        <p:tgtEl>
                                          <p:spTgt spid="3078"/>
                                        </p:tgtEl>
                                        <p:attrNameLst>
                                          <p:attrName>ppt_w</p:attrName>
                                        </p:attrNameLst>
                                      </p:cBhvr>
                                      <p:tavLst>
                                        <p:tav tm="0">
                                          <p:val>
                                            <p:strVal val="#ppt_w*0.70"/>
                                          </p:val>
                                        </p:tav>
                                        <p:tav tm="100000">
                                          <p:val>
                                            <p:strVal val="#ppt_w"/>
                                          </p:val>
                                        </p:tav>
                                      </p:tavLst>
                                    </p:anim>
                                    <p:anim calcmode="lin" valueType="num">
                                      <p:cBhvr>
                                        <p:cTn id="14" dur="3000" fill="hold"/>
                                        <p:tgtEl>
                                          <p:spTgt spid="3078"/>
                                        </p:tgtEl>
                                        <p:attrNameLst>
                                          <p:attrName>ppt_h</p:attrName>
                                        </p:attrNameLst>
                                      </p:cBhvr>
                                      <p:tavLst>
                                        <p:tav tm="0">
                                          <p:val>
                                            <p:strVal val="#ppt_h"/>
                                          </p:val>
                                        </p:tav>
                                        <p:tav tm="100000">
                                          <p:val>
                                            <p:strVal val="#ppt_h"/>
                                          </p:val>
                                        </p:tav>
                                      </p:tavLst>
                                    </p:anim>
                                    <p:animEffect transition="in" filter="fade">
                                      <p:cBhvr>
                                        <p:cTn id="15" dur="30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ytuł 1"/>
          <p:cNvSpPr>
            <a:spLocks noGrp="1"/>
          </p:cNvSpPr>
          <p:nvPr>
            <p:ph type="title"/>
          </p:nvPr>
        </p:nvSpPr>
        <p:spPr/>
        <p:txBody>
          <a:bodyPr/>
          <a:lstStyle/>
          <a:p>
            <a:pPr eaLnBrk="1" fontAlgn="auto" hangingPunct="1">
              <a:spcAft>
                <a:spcPts val="0"/>
              </a:spcAft>
              <a:defRPr/>
            </a:pPr>
            <a:r>
              <a:rPr lang="pl-PL" b="1" dirty="0" smtClean="0">
                <a:solidFill>
                  <a:schemeClr val="tx2">
                    <a:satMod val="200000"/>
                  </a:schemeClr>
                </a:solidFill>
              </a:rPr>
              <a:t>Opowiadania</a:t>
            </a:r>
            <a:br>
              <a:rPr lang="pl-PL" b="1" dirty="0" smtClean="0">
                <a:solidFill>
                  <a:schemeClr val="tx2">
                    <a:satMod val="200000"/>
                  </a:schemeClr>
                </a:solidFill>
              </a:rPr>
            </a:br>
            <a:endParaRPr lang="pl-PL" dirty="0" smtClean="0">
              <a:solidFill>
                <a:schemeClr val="tx2">
                  <a:satMod val="200000"/>
                </a:schemeClr>
              </a:solidFill>
            </a:endParaRPr>
          </a:p>
        </p:txBody>
      </p:sp>
      <p:sp>
        <p:nvSpPr>
          <p:cNvPr id="37891" name="Symbol zastępczy zawartości 2"/>
          <p:cNvSpPr>
            <a:spLocks noGrp="1"/>
          </p:cNvSpPr>
          <p:nvPr>
            <p:ph idx="1"/>
          </p:nvPr>
        </p:nvSpPr>
        <p:spPr>
          <a:xfrm>
            <a:off x="914400" y="1700213"/>
            <a:ext cx="7772400" cy="4656137"/>
          </a:xfrm>
        </p:spPr>
        <p:txBody>
          <a:bodyPr/>
          <a:lstStyle/>
          <a:p>
            <a:pPr eaLnBrk="1" hangingPunct="1"/>
            <a:r>
              <a:rPr lang="pl-PL" i="1" smtClean="0"/>
              <a:t>2011 Felix, Net i Nika oraz Wędrujące Samogłoski </a:t>
            </a:r>
            <a:endParaRPr lang="pl-PL" smtClean="0"/>
          </a:p>
          <a:p>
            <a:pPr eaLnBrk="1" hangingPunct="1"/>
            <a:r>
              <a:rPr lang="pl-PL" i="1" smtClean="0"/>
              <a:t>2008 Felix, Net i Nika oraz Ściema Smoczysława</a:t>
            </a:r>
            <a:endParaRPr lang="pl-PL" smtClean="0"/>
          </a:p>
          <a:p>
            <a:pPr eaLnBrk="1" hangingPunct="1"/>
            <a:r>
              <a:rPr lang="pl-PL" i="1" smtClean="0"/>
              <a:t>2007 Felix, Net i Nika oraz Bardzo Senna Ryba</a:t>
            </a:r>
            <a:endParaRPr lang="pl-PL" smtClean="0"/>
          </a:p>
          <a:p>
            <a:pPr eaLnBrk="1" hangingPunct="1"/>
            <a:r>
              <a:rPr lang="pl-PL" i="1" smtClean="0"/>
              <a:t>2006 Felix, Net i Nika oraz Metoda</a:t>
            </a:r>
          </a:p>
          <a:p>
            <a:pPr eaLnBrk="1" hangingPunct="1">
              <a:buFont typeface="Arial" pitchFamily="34" charset="0"/>
              <a:buNone/>
            </a:pPr>
            <a:r>
              <a:rPr lang="pl-PL" i="1" smtClean="0"/>
              <a:t>Sześciopalczastego</a:t>
            </a:r>
            <a:endParaRPr lang="pl-PL" smtClean="0"/>
          </a:p>
          <a:p>
            <a:pPr eaLnBrk="1" hangingPunct="1"/>
            <a:r>
              <a:rPr lang="pl-PL" i="1" smtClean="0"/>
              <a:t>2005 Felix, Net i Nika oraz Tajemnica Kredokrada</a:t>
            </a:r>
            <a:endParaRPr lang="pl-PL" smtClean="0"/>
          </a:p>
          <a:p>
            <a:pPr eaLnBrk="1" hangingPunct="1"/>
            <a:endParaRPr lang="pl-PL" smtClean="0"/>
          </a:p>
        </p:txBody>
      </p:sp>
    </p:spTree>
  </p:cSld>
  <p:clrMapOvr>
    <a:masterClrMapping/>
  </p:clrMapOvr>
  <p:transition>
    <p:strips/>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ymbol zastępczy zawartości 2"/>
          <p:cNvSpPr>
            <a:spLocks noGrp="1"/>
          </p:cNvSpPr>
          <p:nvPr>
            <p:ph idx="1"/>
          </p:nvPr>
        </p:nvSpPr>
        <p:spPr>
          <a:xfrm>
            <a:off x="395288" y="0"/>
            <a:ext cx="8748712" cy="6858000"/>
          </a:xfrm>
        </p:spPr>
        <p:txBody>
          <a:bodyPr/>
          <a:lstStyle/>
          <a:p>
            <a:r>
              <a:rPr lang="pl-PL" smtClean="0"/>
              <a:t>2003 Na obraz i podobieństwo</a:t>
            </a:r>
          </a:p>
          <a:p>
            <a:r>
              <a:rPr lang="pl-PL" smtClean="0"/>
              <a:t>2003 Wielki Błękit</a:t>
            </a:r>
          </a:p>
          <a:p>
            <a:r>
              <a:rPr lang="pl-PL" smtClean="0"/>
              <a:t>2003 Świat pralek</a:t>
            </a:r>
          </a:p>
          <a:p>
            <a:r>
              <a:rPr lang="pl-PL" smtClean="0"/>
              <a:t>2003 Partyline</a:t>
            </a:r>
          </a:p>
          <a:p>
            <a:r>
              <a:rPr lang="pl-PL" smtClean="0"/>
              <a:t>2003 Nowi ludzie</a:t>
            </a:r>
          </a:p>
          <a:p>
            <a:pPr eaLnBrk="1" hangingPunct="1"/>
            <a:r>
              <a:rPr lang="pl-PL" i="1" smtClean="0"/>
              <a:t>2003 Ilsa</a:t>
            </a:r>
          </a:p>
          <a:p>
            <a:pPr eaLnBrk="1" hangingPunct="1"/>
            <a:r>
              <a:rPr lang="pl-PL" i="1" smtClean="0"/>
              <a:t>2002 Krew</a:t>
            </a:r>
          </a:p>
          <a:p>
            <a:pPr eaLnBrk="1" hangingPunct="1"/>
            <a:r>
              <a:rPr lang="pl-PL" i="1" smtClean="0"/>
              <a:t>2002 Czarne Słońce</a:t>
            </a:r>
          </a:p>
          <a:p>
            <a:pPr eaLnBrk="1" hangingPunct="1"/>
            <a:r>
              <a:rPr lang="pl-PL" i="1" smtClean="0"/>
              <a:t>2002 Bar</a:t>
            </a:r>
          </a:p>
          <a:p>
            <a:pPr eaLnBrk="1" hangingPunct="1"/>
            <a:r>
              <a:rPr lang="pl-PL" i="1" smtClean="0"/>
              <a:t>2002 Wehikuł Czasu</a:t>
            </a:r>
          </a:p>
          <a:p>
            <a:pPr eaLnBrk="1" hangingPunct="1"/>
            <a:r>
              <a:rPr lang="pl-PL" i="1" smtClean="0"/>
              <a:t>2002 – Przeskok </a:t>
            </a:r>
          </a:p>
          <a:p>
            <a:pPr eaLnBrk="1" hangingPunct="1"/>
            <a:r>
              <a:rPr lang="pl-PL" i="1" smtClean="0"/>
              <a:t>2001 - Zastępniki</a:t>
            </a:r>
          </a:p>
          <a:p>
            <a:pPr eaLnBrk="1" hangingPunct="1"/>
            <a:endParaRPr lang="pl-PL" i="1" smtClean="0"/>
          </a:p>
          <a:p>
            <a:endParaRPr lang="pl-PL" smtClean="0"/>
          </a:p>
          <a:p>
            <a:endParaRPr lang="pl-PL" smtClean="0"/>
          </a:p>
        </p:txBody>
      </p:sp>
    </p:spTree>
  </p:cSld>
  <p:clrMapOvr>
    <a:masterClrMapping/>
  </p:clrMapOvr>
  <p:transition>
    <p:strips dir="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ymbol zastępczy zawartości 2"/>
          <p:cNvSpPr>
            <a:spLocks noGrp="1"/>
          </p:cNvSpPr>
          <p:nvPr>
            <p:ph idx="1"/>
          </p:nvPr>
        </p:nvSpPr>
        <p:spPr>
          <a:xfrm>
            <a:off x="468313" y="0"/>
            <a:ext cx="8675687" cy="6858000"/>
          </a:xfrm>
        </p:spPr>
        <p:txBody>
          <a:bodyPr/>
          <a:lstStyle/>
          <a:p>
            <a:endParaRPr lang="pl-PL" smtClean="0"/>
          </a:p>
          <a:p>
            <a:r>
              <a:rPr lang="pl-PL" smtClean="0"/>
              <a:t>2012 Plecak z najpotrzebniejszymi rzeczami</a:t>
            </a:r>
          </a:p>
          <a:p>
            <a:r>
              <a:rPr lang="pl-PL" smtClean="0"/>
              <a:t>2012 Miasto ponad i pod</a:t>
            </a:r>
          </a:p>
          <a:p>
            <a:r>
              <a:rPr lang="pl-PL" smtClean="0"/>
              <a:t>2012 Staruch</a:t>
            </a:r>
          </a:p>
          <a:p>
            <a:r>
              <a:rPr lang="pl-PL" smtClean="0"/>
              <a:t>2011 A pierwsi będą ostatnimi</a:t>
            </a:r>
          </a:p>
          <a:p>
            <a:r>
              <a:rPr lang="pl-PL" smtClean="0"/>
              <a:t>2011 Telefon</a:t>
            </a:r>
          </a:p>
          <a:p>
            <a:r>
              <a:rPr lang="pl-PL" smtClean="0"/>
              <a:t>2009 Plan kapitana Hackwortha</a:t>
            </a:r>
          </a:p>
          <a:p>
            <a:r>
              <a:rPr lang="pl-PL" smtClean="0"/>
              <a:t>2008 Jak ConStar uratował Kraków</a:t>
            </a:r>
          </a:p>
          <a:p>
            <a:r>
              <a:rPr lang="pl-PL" smtClean="0"/>
              <a:t>2007 Ostatni oddech</a:t>
            </a:r>
          </a:p>
          <a:p>
            <a:r>
              <a:rPr lang="pl-PL" smtClean="0"/>
              <a:t>2007 Ohyda</a:t>
            </a:r>
          </a:p>
          <a:p>
            <a:r>
              <a:rPr lang="pl-PL" smtClean="0"/>
              <a:t>2005 Trzy cyfry, tysiąc kombinacji</a:t>
            </a:r>
          </a:p>
          <a:p>
            <a:r>
              <a:rPr lang="pl-PL" smtClean="0"/>
              <a:t>2004 Vans Rudiger</a:t>
            </a:r>
          </a:p>
          <a:p>
            <a:endParaRPr lang="pl-PL" smtClean="0"/>
          </a:p>
          <a:p>
            <a:endParaRPr lang="pl-PL" smtClean="0"/>
          </a:p>
          <a:p>
            <a:endParaRPr lang="pl-PL" smtClean="0"/>
          </a:p>
          <a:p>
            <a:endParaRPr lang="pl-PL" smtClean="0"/>
          </a:p>
        </p:txBody>
      </p:sp>
    </p:spTree>
  </p:cSld>
  <p:clrMapOvr>
    <a:masterClrMapping/>
  </p:clrMapOvr>
  <p:transition>
    <p:strips dir="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ctrTitle"/>
          </p:nvPr>
        </p:nvSpPr>
        <p:spPr/>
        <p:txBody>
          <a:bodyPr/>
          <a:lstStyle/>
          <a:p>
            <a:pPr>
              <a:defRPr/>
            </a:pPr>
            <a:r>
              <a:rPr lang="pl-PL" dirty="0" smtClean="0"/>
              <a:t>Film</a:t>
            </a:r>
            <a:endParaRPr lang="pl-PL" dirty="0"/>
          </a:p>
        </p:txBody>
      </p:sp>
      <p:sp>
        <p:nvSpPr>
          <p:cNvPr id="40963" name="Podtytuł 4"/>
          <p:cNvSpPr>
            <a:spLocks noGrp="1"/>
          </p:cNvSpPr>
          <p:nvPr>
            <p:ph type="subTitle" idx="1"/>
          </p:nvPr>
        </p:nvSpPr>
        <p:spPr>
          <a:xfrm>
            <a:off x="914400" y="2835275"/>
            <a:ext cx="7772400" cy="1508125"/>
          </a:xfrm>
        </p:spPr>
        <p:txBody>
          <a:bodyPr/>
          <a:lstStyle/>
          <a:p>
            <a:pPr>
              <a:spcBef>
                <a:spcPct val="0"/>
              </a:spcBef>
            </a:pPr>
            <a:endParaRPr lang="pl-PL"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nodeType="with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set>
                                      <p:cBhvr>
                                        <p:cTn id="7" dur="455" fill="hold">
                                          <p:stCondLst>
                                            <p:cond delay="0"/>
                                          </p:stCondLst>
                                        </p:cTn>
                                        <p:tgtEl>
                                          <p:spTgt spid="4"/>
                                        </p:tgtEl>
                                        <p:attrNameLst>
                                          <p:attrName>style.rotation</p:attrName>
                                        </p:attrNameLst>
                                      </p:cBhvr>
                                      <p:to>
                                        <p:strVal val="-45.0"/>
                                      </p:to>
                                    </p:set>
                                    <p:anim calcmode="lin" valueType="num">
                                      <p:cBhvr>
                                        <p:cTn id="8"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115888"/>
            <a:ext cx="7772400" cy="865187"/>
          </a:xfrm>
        </p:spPr>
        <p:txBody>
          <a:bodyPr/>
          <a:lstStyle/>
          <a:p>
            <a:pPr>
              <a:defRPr/>
            </a:pPr>
            <a:r>
              <a:rPr lang="pl-PL" dirty="0" smtClean="0"/>
              <a:t>Film</a:t>
            </a:r>
            <a:endParaRPr lang="pl-PL" dirty="0"/>
          </a:p>
        </p:txBody>
      </p:sp>
      <p:sp>
        <p:nvSpPr>
          <p:cNvPr id="41987" name="Symbol zastępczy zawartości 2"/>
          <p:cNvSpPr>
            <a:spLocks noGrp="1"/>
          </p:cNvSpPr>
          <p:nvPr>
            <p:ph idx="1"/>
          </p:nvPr>
        </p:nvSpPr>
        <p:spPr>
          <a:xfrm>
            <a:off x="611188" y="981075"/>
            <a:ext cx="3455987" cy="5761038"/>
          </a:xfrm>
        </p:spPr>
        <p:txBody>
          <a:bodyPr/>
          <a:lstStyle/>
          <a:p>
            <a:pPr fontAlgn="ctr"/>
            <a:r>
              <a:rPr lang="pl-PL" smtClean="0"/>
              <a:t>We wrześniu 2012-ego roku na ekrany kin wszedł film reżyserii Wiktora Skrzyneckiego na podstawie drugiej części serii przygód trójki przyjaciół . </a:t>
            </a:r>
          </a:p>
          <a:p>
            <a:pPr fontAlgn="ctr">
              <a:buFont typeface="Wingdings" pitchFamily="2" charset="2"/>
              <a:buNone/>
            </a:pPr>
            <a:endParaRPr lang="pl-PL" smtClean="0"/>
          </a:p>
          <a:p>
            <a:pPr fontAlgn="ctr"/>
            <a:endParaRPr lang="pl-PL" smtClean="0"/>
          </a:p>
          <a:p>
            <a:endParaRPr lang="pl-PL" smtClean="0"/>
          </a:p>
        </p:txBody>
      </p:sp>
      <p:pic>
        <p:nvPicPr>
          <p:cNvPr id="98306" name="Picture 2" descr="http://4.bp.blogspot.com/-OGITkUqioAo/UEhd7wWmWuI/AAAAAAAAG4w/2w6uQucJmqM/s1600/%2527Felix%252C+Net+i+Nika%2527+-+plakat.jpg"/>
          <p:cNvPicPr>
            <a:picLocks noChangeAspect="1" noChangeArrowheads="1"/>
          </p:cNvPicPr>
          <p:nvPr/>
        </p:nvPicPr>
        <p:blipFill>
          <a:blip r:embed="rId3" cstate="print"/>
          <a:srcRect/>
          <a:stretch>
            <a:fillRect/>
          </a:stretch>
        </p:blipFill>
        <p:spPr bwMode="auto">
          <a:xfrm>
            <a:off x="4283968" y="332656"/>
            <a:ext cx="4426392" cy="6271158"/>
          </a:xfrm>
          <a:prstGeom prst="rect">
            <a:avLst/>
          </a:prstGeom>
          <a:ln w="228600" cap="sq" cmpd="thickThin">
            <a:solidFill>
              <a:srgbClr val="000000"/>
            </a:solidFill>
            <a:prstDash val="solid"/>
            <a:miter lim="800000"/>
          </a:ln>
          <a:effectLst>
            <a:innerShdw blurRad="76200">
              <a:srgbClr val="000000"/>
            </a:innerShdw>
          </a:effectLst>
        </p:spPr>
      </p:pic>
      <p:pic>
        <p:nvPicPr>
          <p:cNvPr id="5" name="Klaudia Kulawik - With a Friend You Know.mp3">
            <a:hlinkClick r:id="" action="ppaction://media"/>
          </p:cNvPr>
          <p:cNvPicPr>
            <a:picLocks noRot="1" noChangeAspect="1"/>
          </p:cNvPicPr>
          <p:nvPr>
            <a:audioFile r:link="rId1"/>
          </p:nvPr>
        </p:nvPicPr>
        <p:blipFill>
          <a:blip r:embed="rId4" cstate="print"/>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ymbol zastępczy zawartości 2"/>
          <p:cNvSpPr>
            <a:spLocks noGrp="1"/>
          </p:cNvSpPr>
          <p:nvPr>
            <p:ph idx="1"/>
          </p:nvPr>
        </p:nvSpPr>
        <p:spPr>
          <a:xfrm>
            <a:off x="395288" y="0"/>
            <a:ext cx="8748712" cy="6356350"/>
          </a:xfrm>
        </p:spPr>
        <p:txBody>
          <a:bodyPr/>
          <a:lstStyle/>
          <a:p>
            <a:pPr fontAlgn="ctr"/>
            <a:r>
              <a:rPr lang="pl-PL" smtClean="0"/>
              <a:t>W głównych rolach wystąpili: Kamil Klier (jako Felix) Maciej Stolarczyk (jako Net) Klaudia Łepkowska (jako Nika).</a:t>
            </a:r>
          </a:p>
          <a:p>
            <a:pPr fontAlgn="ctr"/>
            <a:r>
              <a:rPr lang="pl-PL" smtClean="0"/>
              <a:t>To pierwszy polski film z tak dużym wykorzystaniem efektów specjalnych. Jednak nie jest wiernym odwzorowaniem książki.</a:t>
            </a:r>
          </a:p>
          <a:p>
            <a:endParaRPr lang="pl-PL" smtClean="0"/>
          </a:p>
        </p:txBody>
      </p:sp>
      <p:pic>
        <p:nvPicPr>
          <p:cNvPr id="95236" name="Picture 4" descr="Klaudia Łepkowska i Kamil Klier, czyli filmowi Nika i Felix"/>
          <p:cNvPicPr>
            <a:picLocks noChangeAspect="1" noChangeArrowheads="1"/>
          </p:cNvPicPr>
          <p:nvPr/>
        </p:nvPicPr>
        <p:blipFill>
          <a:blip r:embed="rId2" cstate="print"/>
          <a:srcRect/>
          <a:stretch>
            <a:fillRect/>
          </a:stretch>
        </p:blipFill>
        <p:spPr bwMode="auto">
          <a:xfrm>
            <a:off x="468313" y="3068638"/>
            <a:ext cx="5913437" cy="3313112"/>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95240" name="Picture 8"/>
          <p:cNvPicPr>
            <a:picLocks noChangeAspect="1" noChangeArrowheads="1"/>
          </p:cNvPicPr>
          <p:nvPr/>
        </p:nvPicPr>
        <p:blipFill>
          <a:blip r:embed="rId3" cstate="print"/>
          <a:srcRect/>
          <a:stretch>
            <a:fillRect/>
          </a:stretch>
        </p:blipFill>
        <p:spPr bwMode="auto">
          <a:xfrm>
            <a:off x="6364288" y="3068638"/>
            <a:ext cx="2595562" cy="333692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9" name="pole tekstowe 8"/>
          <p:cNvSpPr txBox="1">
            <a:spLocks noChangeArrowheads="1"/>
          </p:cNvSpPr>
          <p:nvPr/>
        </p:nvSpPr>
        <p:spPr bwMode="auto">
          <a:xfrm>
            <a:off x="3348038" y="5949950"/>
            <a:ext cx="3240087" cy="400050"/>
          </a:xfrm>
          <a:prstGeom prst="rect">
            <a:avLst/>
          </a:prstGeom>
          <a:noFill/>
          <a:ln w="9525">
            <a:noFill/>
            <a:miter lim="800000"/>
            <a:headEnd/>
            <a:tailEnd/>
          </a:ln>
        </p:spPr>
        <p:txBody>
          <a:bodyPr>
            <a:spAutoFit/>
          </a:bodyPr>
          <a:lstStyle/>
          <a:p>
            <a:r>
              <a:rPr lang="pl-PL" sz="2000" b="1">
                <a:solidFill>
                  <a:srgbClr val="FF0000"/>
                </a:solidFill>
                <a:latin typeface="Century Gothic" pitchFamily="34" charset="0"/>
              </a:rPr>
              <a:t>←Nika   Felix ↑   Net→</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iterate type="lt">
                                    <p:tmPct val="10000"/>
                                  </p:iterate>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anim calcmode="lin" valueType="num">
                                      <p:cBhvr>
                                        <p:cTn id="8" dur="500" fill="hold"/>
                                        <p:tgtEl>
                                          <p:spTgt spid="9">
                                            <p:txEl>
                                              <p:pRg st="0" end="0"/>
                                            </p:txEl>
                                          </p:spTgt>
                                        </p:tgtEl>
                                        <p:attrNameLst>
                                          <p:attrName>ppt_w</p:attrName>
                                        </p:attrNameLst>
                                      </p:cBhvr>
                                      <p:tavLst>
                                        <p:tav tm="0" fmla="#ppt_w*sin(2.5*pi*$)">
                                          <p:val>
                                            <p:fltVal val="0"/>
                                          </p:val>
                                        </p:tav>
                                        <p:tav tm="100000">
                                          <p:val>
                                            <p:fltVal val="1"/>
                                          </p:val>
                                        </p:tav>
                                      </p:tavLst>
                                    </p:anim>
                                    <p:anim calcmode="lin" valueType="num">
                                      <p:cBhvr>
                                        <p:cTn id="9" dur="500" fill="hold"/>
                                        <p:tgtEl>
                                          <p:spTgt spid="9">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115888"/>
            <a:ext cx="7772400" cy="865187"/>
          </a:xfrm>
        </p:spPr>
        <p:txBody>
          <a:bodyPr/>
          <a:lstStyle/>
          <a:p>
            <a:pPr>
              <a:defRPr/>
            </a:pPr>
            <a:r>
              <a:rPr lang="pl-PL" dirty="0" smtClean="0"/>
              <a:t>Film</a:t>
            </a:r>
            <a:endParaRPr lang="pl-PL" dirty="0"/>
          </a:p>
        </p:txBody>
      </p:sp>
      <p:sp>
        <p:nvSpPr>
          <p:cNvPr id="44035" name="Symbol zastępczy zawartości 2"/>
          <p:cNvSpPr>
            <a:spLocks noGrp="1"/>
          </p:cNvSpPr>
          <p:nvPr>
            <p:ph idx="1"/>
          </p:nvPr>
        </p:nvSpPr>
        <p:spPr>
          <a:xfrm>
            <a:off x="914400" y="836613"/>
            <a:ext cx="7772400" cy="5519737"/>
          </a:xfrm>
        </p:spPr>
        <p:txBody>
          <a:bodyPr/>
          <a:lstStyle/>
          <a:p>
            <a:r>
              <a:rPr lang="pl-PL" smtClean="0"/>
              <a:t>Sceny, które rozgrywają się w szkole, kręcone były w "Marcinku", czyli poznańskim gimnazjum i liceum im. Karola Marcinkowskiego.</a:t>
            </a:r>
          </a:p>
          <a:p>
            <a:endParaRPr lang="pl-PL" smtClean="0"/>
          </a:p>
        </p:txBody>
      </p:sp>
      <p:pic>
        <p:nvPicPr>
          <p:cNvPr id="97282" name="Picture 2" descr="http://m30.targeo.pl/i/cache/wikipic/ilo/ILO_Marcinek_jpg-seo.jpg"/>
          <p:cNvPicPr>
            <a:picLocks noChangeAspect="1" noChangeArrowheads="1"/>
          </p:cNvPicPr>
          <p:nvPr/>
        </p:nvPicPr>
        <p:blipFill>
          <a:blip r:embed="rId2" cstate="print"/>
          <a:srcRect/>
          <a:stretch>
            <a:fillRect/>
          </a:stretch>
        </p:blipFill>
        <p:spPr bwMode="auto">
          <a:xfrm>
            <a:off x="2627784" y="2996952"/>
            <a:ext cx="6115050" cy="3543300"/>
          </a:xfrm>
          <a:prstGeom prst="rect">
            <a:avLst/>
          </a:prstGeom>
          <a:ln w="88900" cap="sq" cmpd="thickThin">
            <a:solidFill>
              <a:srgbClr val="000000"/>
            </a:solidFill>
            <a:prstDash val="solid"/>
            <a:miter lim="800000"/>
          </a:ln>
          <a:effectLst>
            <a:innerShdw blurRad="76200">
              <a:srgbClr val="000000"/>
            </a:innerShdw>
          </a:effectLst>
        </p:spPr>
      </p:pic>
      <p:pic>
        <p:nvPicPr>
          <p:cNvPr id="44038" name="Picture 6" descr="Plik:100721 net bielecki.jpg"/>
          <p:cNvPicPr>
            <a:picLocks noChangeAspect="1" noChangeArrowheads="1"/>
          </p:cNvPicPr>
          <p:nvPr/>
        </p:nvPicPr>
        <p:blipFill>
          <a:blip r:embed="rId3" cstate="print"/>
          <a:srcRect/>
          <a:stretch>
            <a:fillRect/>
          </a:stretch>
        </p:blipFill>
        <p:spPr bwMode="auto">
          <a:xfrm>
            <a:off x="467544" y="2996952"/>
            <a:ext cx="3399016" cy="3528391"/>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defRPr/>
            </a:pPr>
            <a:r>
              <a:rPr lang="pl-PL" dirty="0" smtClean="0"/>
              <a:t>Film </a:t>
            </a:r>
            <a:endParaRPr lang="pl-PL" dirty="0"/>
          </a:p>
        </p:txBody>
      </p:sp>
      <p:sp>
        <p:nvSpPr>
          <p:cNvPr id="45059" name="Symbol zastępczy zawartości 2"/>
          <p:cNvSpPr>
            <a:spLocks noGrp="1"/>
          </p:cNvSpPr>
          <p:nvPr>
            <p:ph idx="1"/>
          </p:nvPr>
        </p:nvSpPr>
        <p:spPr/>
        <p:txBody>
          <a:bodyPr/>
          <a:lstStyle/>
          <a:p>
            <a:r>
              <a:rPr lang="pl-PL" smtClean="0"/>
              <a:t>CIEKAWOSTKA :</a:t>
            </a:r>
          </a:p>
          <a:p>
            <a:endParaRPr lang="pl-PL" smtClean="0"/>
          </a:p>
          <a:p>
            <a:pPr>
              <a:buFont typeface="Wingdings" pitchFamily="2" charset="2"/>
              <a:buNone/>
            </a:pPr>
            <a:r>
              <a:rPr lang="pl-PL" smtClean="0"/>
              <a:t>		Na castingu były brane pod uwagę dzieci w wieku 9-12 lat, mimo, że w książce, na której podstawie powstaje film, główni bohaterowie mają lat 13.</a:t>
            </a:r>
          </a:p>
          <a:p>
            <a:endParaRPr lang="pl-PL" smtClean="0"/>
          </a:p>
        </p:txBody>
      </p:sp>
    </p:spTree>
  </p:cSld>
  <p:clrMapOvr>
    <a:masterClrMapping/>
  </p:clrMapOvr>
  <p:transition>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115888"/>
            <a:ext cx="7772400" cy="865187"/>
          </a:xfrm>
        </p:spPr>
        <p:txBody>
          <a:bodyPr/>
          <a:lstStyle/>
          <a:p>
            <a:pPr>
              <a:defRPr/>
            </a:pPr>
            <a:r>
              <a:rPr lang="pl-PL" dirty="0" smtClean="0"/>
              <a:t>Film</a:t>
            </a:r>
            <a:endParaRPr lang="pl-PL" dirty="0"/>
          </a:p>
        </p:txBody>
      </p:sp>
      <p:sp>
        <p:nvSpPr>
          <p:cNvPr id="46083" name="Symbol zastępczy zawartości 2"/>
          <p:cNvSpPr>
            <a:spLocks noGrp="1"/>
          </p:cNvSpPr>
          <p:nvPr>
            <p:ph idx="1"/>
          </p:nvPr>
        </p:nvSpPr>
        <p:spPr>
          <a:xfrm>
            <a:off x="914400" y="836613"/>
            <a:ext cx="7772400" cy="5519737"/>
          </a:xfrm>
        </p:spPr>
        <p:txBody>
          <a:bodyPr/>
          <a:lstStyle/>
          <a:p>
            <a:r>
              <a:rPr lang="pl-PL" smtClean="0"/>
              <a:t>Film kręcono w Poznaniu, Pniewie, Ustce, Warszawie, Konstancinie Jeziorna, Wilkowie, wsi Czołpino (Polska) oraz w Londynie (Anglia, Wielka Brytania).</a:t>
            </a:r>
          </a:p>
          <a:p>
            <a:endParaRPr lang="pl-PL" smtClean="0"/>
          </a:p>
        </p:txBody>
      </p:sp>
      <p:pic>
        <p:nvPicPr>
          <p:cNvPr id="96260" name="Picture 4" descr="http://bi.gazeta.pl/im/fe/bc/bf/z12565758Q,Felix--Net-i-Nika-oraz-Teoretycznie-Mozliwa-Katastrofa.jpg"/>
          <p:cNvPicPr>
            <a:picLocks noChangeAspect="1" noChangeArrowheads="1"/>
          </p:cNvPicPr>
          <p:nvPr/>
        </p:nvPicPr>
        <p:blipFill>
          <a:blip r:embed="rId2" cstate="print"/>
          <a:srcRect/>
          <a:stretch>
            <a:fillRect/>
          </a:stretch>
        </p:blipFill>
        <p:spPr bwMode="auto">
          <a:xfrm>
            <a:off x="1475656" y="2780928"/>
            <a:ext cx="5905500" cy="3905251"/>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ytuł 9"/>
          <p:cNvSpPr>
            <a:spLocks noGrp="1"/>
          </p:cNvSpPr>
          <p:nvPr>
            <p:ph type="ctrTitle"/>
          </p:nvPr>
        </p:nvSpPr>
        <p:spPr/>
        <p:txBody>
          <a:bodyPr/>
          <a:lstStyle/>
          <a:p>
            <a:pPr eaLnBrk="1" fontAlgn="auto" hangingPunct="1">
              <a:spcAft>
                <a:spcPts val="0"/>
              </a:spcAft>
              <a:defRPr/>
            </a:pPr>
            <a:r>
              <a:rPr lang="pl-PL" dirty="0" smtClean="0">
                <a:solidFill>
                  <a:schemeClr val="tx2">
                    <a:satMod val="200000"/>
                  </a:schemeClr>
                </a:solidFill>
              </a:rPr>
              <a:t>Nagrody i tytuły…</a:t>
            </a:r>
            <a:endParaRPr lang="pl-PL" dirty="0">
              <a:solidFill>
                <a:schemeClr val="tx2">
                  <a:satMod val="200000"/>
                </a:schemeClr>
              </a:solidFill>
            </a:endParaRPr>
          </a:p>
        </p:txBody>
      </p:sp>
      <p:sp>
        <p:nvSpPr>
          <p:cNvPr id="47107" name="Podtytuł 10"/>
          <p:cNvSpPr>
            <a:spLocks noGrp="1"/>
          </p:cNvSpPr>
          <p:nvPr>
            <p:ph type="subTitle" idx="1"/>
          </p:nvPr>
        </p:nvSpPr>
        <p:spPr>
          <a:xfrm>
            <a:off x="914400" y="2835275"/>
            <a:ext cx="7772400" cy="1508125"/>
          </a:xfrm>
        </p:spPr>
        <p:txBody>
          <a:bodyPr/>
          <a:lstStyle/>
          <a:p>
            <a:pPr eaLnBrk="1" hangingPunct="1">
              <a:spcBef>
                <a:spcPct val="0"/>
              </a:spcBef>
            </a:pPr>
            <a:endParaRPr lang="pl-PL" smtClean="0"/>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nodeType="withEffect">
                                  <p:stCondLst>
                                    <p:cond delay="0"/>
                                  </p:stCondLst>
                                  <p:iterate type="lt">
                                    <p:tmPct val="50000"/>
                                  </p:iterate>
                                  <p:childTnLst>
                                    <p:set>
                                      <p:cBhvr>
                                        <p:cTn id="6" dur="1" fill="hold">
                                          <p:stCondLst>
                                            <p:cond delay="0"/>
                                          </p:stCondLst>
                                        </p:cTn>
                                        <p:tgtEl>
                                          <p:spTgt spid="10"/>
                                        </p:tgtEl>
                                        <p:attrNameLst>
                                          <p:attrName>style.visibility</p:attrName>
                                        </p:attrNameLst>
                                      </p:cBhvr>
                                      <p:to>
                                        <p:strVal val="visible"/>
                                      </p:to>
                                    </p:set>
                                    <p:set>
                                      <p:cBhvr>
                                        <p:cTn id="7" dur="228" fill="hold">
                                          <p:stCondLst>
                                            <p:cond delay="0"/>
                                          </p:stCondLst>
                                        </p:cTn>
                                        <p:tgtEl>
                                          <p:spTgt spid="10"/>
                                        </p:tgtEl>
                                        <p:attrNameLst>
                                          <p:attrName>style.rotation</p:attrName>
                                        </p:attrNameLst>
                                      </p:cBhvr>
                                      <p:to>
                                        <p:strVal val="-45.0"/>
                                      </p:to>
                                    </p:set>
                                    <p:anim calcmode="lin" valueType="num">
                                      <p:cBhvr>
                                        <p:cTn id="8" dur="228" fill="hold">
                                          <p:stCondLst>
                                            <p:cond delay="228"/>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10"/>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ytuł 1"/>
          <p:cNvSpPr>
            <a:spLocks noGrp="1"/>
          </p:cNvSpPr>
          <p:nvPr>
            <p:ph type="title"/>
          </p:nvPr>
        </p:nvSpPr>
        <p:spPr>
          <a:xfrm>
            <a:off x="914400" y="115888"/>
            <a:ext cx="3873500" cy="1873250"/>
          </a:xfrm>
        </p:spPr>
        <p:txBody>
          <a:bodyPr/>
          <a:lstStyle/>
          <a:p>
            <a:pPr eaLnBrk="1" fontAlgn="auto" hangingPunct="1">
              <a:spcAft>
                <a:spcPts val="0"/>
              </a:spcAft>
              <a:defRPr/>
            </a:pPr>
            <a:r>
              <a:rPr lang="pl-PL" dirty="0" smtClean="0">
                <a:solidFill>
                  <a:schemeClr val="tx2">
                    <a:satMod val="200000"/>
                  </a:schemeClr>
                </a:solidFill>
              </a:rPr>
              <a:t>Kilka słów o </a:t>
            </a:r>
            <a:r>
              <a:rPr lang="pl-PL" dirty="0" err="1" smtClean="0">
                <a:solidFill>
                  <a:schemeClr val="tx2">
                    <a:satMod val="200000"/>
                  </a:schemeClr>
                </a:solidFill>
              </a:rPr>
              <a:t>p.Rafale</a:t>
            </a:r>
            <a:r>
              <a:rPr lang="pl-PL" dirty="0" smtClean="0">
                <a:solidFill>
                  <a:schemeClr val="tx2">
                    <a:satMod val="200000"/>
                  </a:schemeClr>
                </a:solidFill>
              </a:rPr>
              <a:t> </a:t>
            </a:r>
          </a:p>
        </p:txBody>
      </p:sp>
      <p:sp>
        <p:nvSpPr>
          <p:cNvPr id="11267" name="Symbol zastępczy zawartości 2"/>
          <p:cNvSpPr>
            <a:spLocks noGrp="1"/>
          </p:cNvSpPr>
          <p:nvPr>
            <p:ph idx="1"/>
          </p:nvPr>
        </p:nvSpPr>
        <p:spPr>
          <a:xfrm>
            <a:off x="323850" y="1700213"/>
            <a:ext cx="4319588" cy="5157787"/>
          </a:xfrm>
        </p:spPr>
        <p:txBody>
          <a:bodyPr/>
          <a:lstStyle/>
          <a:p>
            <a:pPr eaLnBrk="1" hangingPunct="1">
              <a:lnSpc>
                <a:spcPct val="80000"/>
              </a:lnSpc>
              <a:buFont typeface="Arial" pitchFamily="34" charset="0"/>
              <a:buNone/>
            </a:pPr>
            <a:r>
              <a:rPr lang="pl-PL" sz="2700" smtClean="0">
                <a:latin typeface="Arial" pitchFamily="34" charset="0"/>
              </a:rPr>
              <a:t>	</a:t>
            </a:r>
          </a:p>
          <a:p>
            <a:pPr eaLnBrk="1" hangingPunct="1">
              <a:lnSpc>
                <a:spcPct val="80000"/>
              </a:lnSpc>
              <a:buFont typeface="Arial" pitchFamily="34" charset="0"/>
              <a:buNone/>
            </a:pPr>
            <a:r>
              <a:rPr lang="pl-PL" sz="2700" smtClean="0">
                <a:latin typeface="Arial" pitchFamily="34" charset="0"/>
              </a:rPr>
              <a:t>	</a:t>
            </a:r>
            <a:r>
              <a:rPr lang="pl-PL" sz="2700" smtClean="0"/>
              <a:t>Pisze głównie fantastykę naukową, często zbacza też w stronę horroru. Jego debiutem literackim było opowiadanie </a:t>
            </a:r>
            <a:r>
              <a:rPr lang="pl-PL" sz="2700" i="1" smtClean="0"/>
              <a:t>Pokoje przechodnie</a:t>
            </a:r>
            <a:r>
              <a:rPr lang="pl-PL" sz="2700" smtClean="0"/>
              <a:t> opublikowane w "Nowej Fantastyce" we wrześniu 2001. Publikował opowiadania w "Nowej Fantastyce", "Science Fiction" oraz w internetowych czasopismach "Fahrenheit" i "Esensja". </a:t>
            </a:r>
          </a:p>
        </p:txBody>
      </p:sp>
      <p:pic>
        <p:nvPicPr>
          <p:cNvPr id="11270" name="Picture 6" descr="http://rafalkosik.republika.pl/grafiki/kosik_nad_morzem.jpg"/>
          <p:cNvPicPr>
            <a:picLocks noChangeAspect="1" noChangeArrowheads="1"/>
          </p:cNvPicPr>
          <p:nvPr/>
        </p:nvPicPr>
        <p:blipFill>
          <a:blip r:embed="rId2" cstate="print"/>
          <a:srcRect/>
          <a:stretch>
            <a:fillRect/>
          </a:stretch>
        </p:blipFill>
        <p:spPr bwMode="auto">
          <a:xfrm>
            <a:off x="5508625" y="0"/>
            <a:ext cx="3317875" cy="67056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ransition>
    <p:pull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tekstu 4"/>
          <p:cNvSpPr>
            <a:spLocks noGrp="1"/>
          </p:cNvSpPr>
          <p:nvPr>
            <p:ph type="body" idx="1"/>
          </p:nvPr>
        </p:nvSpPr>
        <p:spPr>
          <a:xfrm>
            <a:off x="706438" y="1916113"/>
            <a:ext cx="2857500" cy="3960812"/>
          </a:xfrm>
        </p:spPr>
        <p:txBody>
          <a:bodyPr/>
          <a:lstStyle/>
          <a:p>
            <a:pPr>
              <a:defRPr/>
            </a:pPr>
            <a:endParaRPr lang="pl-PL" dirty="0" smtClean="0"/>
          </a:p>
          <a:p>
            <a:pPr>
              <a:defRPr/>
            </a:pPr>
            <a:r>
              <a:rPr lang="pl-PL" dirty="0" smtClean="0"/>
              <a:t>Dwa pierwsze tomy serii </a:t>
            </a:r>
            <a:r>
              <a:rPr lang="pl-PL" dirty="0" err="1" smtClean="0"/>
              <a:t>FNiN</a:t>
            </a:r>
            <a:r>
              <a:rPr lang="pl-PL" dirty="0" smtClean="0"/>
              <a:t>, czyli „Felix, Net i </a:t>
            </a:r>
            <a:r>
              <a:rPr lang="pl-PL" dirty="0" err="1" smtClean="0"/>
              <a:t>Nika</a:t>
            </a:r>
            <a:r>
              <a:rPr lang="pl-PL" dirty="0" smtClean="0"/>
              <a:t> oraz Gang Niewidzialnych Ludzi” oraz „Felix, Net i </a:t>
            </a:r>
            <a:r>
              <a:rPr lang="pl-PL" dirty="0" err="1" smtClean="0"/>
              <a:t>Nika</a:t>
            </a:r>
            <a:r>
              <a:rPr lang="pl-PL" dirty="0" smtClean="0"/>
              <a:t> oraz Teoretycznie Możliwa Katastrofa”, otrzymały tytuł „Książki Roku 2005”, przyznany przez Polską </a:t>
            </a:r>
            <a:r>
              <a:rPr lang="pl-PL" dirty="0" err="1" smtClean="0"/>
              <a:t>SekcjęIBBY</a:t>
            </a:r>
            <a:r>
              <a:rPr lang="pl-PL" dirty="0" smtClean="0"/>
              <a:t> (International </a:t>
            </a:r>
            <a:r>
              <a:rPr lang="pl-PL" dirty="0" err="1" smtClean="0"/>
              <a:t>Board</a:t>
            </a:r>
            <a:r>
              <a:rPr lang="pl-PL" dirty="0" smtClean="0"/>
              <a:t> on </a:t>
            </a:r>
            <a:r>
              <a:rPr lang="pl-PL" dirty="0" err="1" smtClean="0"/>
              <a:t>Books</a:t>
            </a:r>
            <a:r>
              <a:rPr lang="pl-PL" dirty="0" smtClean="0"/>
              <a:t> for Young </a:t>
            </a:r>
            <a:r>
              <a:rPr lang="pl-PL" dirty="0" err="1" smtClean="0"/>
              <a:t>People</a:t>
            </a:r>
            <a:r>
              <a:rPr lang="pl-PL" dirty="0" smtClean="0"/>
              <a:t>).</a:t>
            </a:r>
            <a:endParaRPr lang="pl-PL" dirty="0"/>
          </a:p>
        </p:txBody>
      </p:sp>
      <p:sp>
        <p:nvSpPr>
          <p:cNvPr id="4" name="Tytuł 3"/>
          <p:cNvSpPr>
            <a:spLocks noGrp="1"/>
          </p:cNvSpPr>
          <p:nvPr>
            <p:ph type="title"/>
          </p:nvPr>
        </p:nvSpPr>
        <p:spPr>
          <a:xfrm>
            <a:off x="706438" y="512763"/>
            <a:ext cx="8156575" cy="1187450"/>
          </a:xfrm>
        </p:spPr>
        <p:txBody>
          <a:bodyPr/>
          <a:lstStyle/>
          <a:p>
            <a:pPr>
              <a:defRPr/>
            </a:pPr>
            <a:r>
              <a:rPr lang="pl-PL" sz="3200" b="1" dirty="0" smtClean="0"/>
              <a:t>Dwa pierwsze tomy serii Felix, Net i </a:t>
            </a:r>
            <a:r>
              <a:rPr lang="pl-PL" sz="3200" b="1" dirty="0" err="1" smtClean="0"/>
              <a:t>Nika</a:t>
            </a:r>
            <a:r>
              <a:rPr lang="pl-PL" sz="3200" b="1" dirty="0" smtClean="0"/>
              <a:t> otrzymały tytuł Książki Roku 2005</a:t>
            </a:r>
            <a:r>
              <a:rPr lang="pl-PL" b="1" dirty="0" smtClean="0"/>
              <a:t/>
            </a:r>
            <a:br>
              <a:rPr lang="pl-PL" b="1" dirty="0" smtClean="0"/>
            </a:br>
            <a:endParaRPr lang="pl-PL" dirty="0"/>
          </a:p>
        </p:txBody>
      </p:sp>
      <p:pic>
        <p:nvPicPr>
          <p:cNvPr id="26630" name="Picture 6" descr="http://rafalkosik.com/wp-content/files/photos/051213_ibby_2005.jpg"/>
          <p:cNvPicPr>
            <a:picLocks noChangeAspect="1" noChangeArrowheads="1"/>
          </p:cNvPicPr>
          <p:nvPr/>
        </p:nvPicPr>
        <p:blipFill>
          <a:blip r:embed="rId2" cstate="print"/>
          <a:srcRect/>
          <a:stretch>
            <a:fillRect/>
          </a:stretch>
        </p:blipFill>
        <p:spPr bwMode="auto">
          <a:xfrm>
            <a:off x="4427984" y="1484784"/>
            <a:ext cx="3715528" cy="511256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circl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idx="1"/>
          </p:nvPr>
        </p:nvSpPr>
        <p:spPr>
          <a:xfrm>
            <a:off x="706438" y="1844675"/>
            <a:ext cx="2425700" cy="3600450"/>
          </a:xfrm>
        </p:spPr>
        <p:txBody>
          <a:bodyPr/>
          <a:lstStyle/>
          <a:p>
            <a:pPr>
              <a:defRPr/>
            </a:pPr>
            <a:r>
              <a:rPr lang="pl-PL" dirty="0" smtClean="0"/>
              <a:t>Na polsko-włoskim konkursie na scenariusz filmu dla młodego widza Rafał Kosik  otrzymał drugą nagrodę za scenariusz do filmu </a:t>
            </a:r>
            <a:r>
              <a:rPr lang="pl-PL" b="1" dirty="0" smtClean="0"/>
              <a:t>„Felix, Net i </a:t>
            </a:r>
            <a:r>
              <a:rPr lang="pl-PL" b="1" dirty="0" err="1" smtClean="0"/>
              <a:t>Nika</a:t>
            </a:r>
            <a:r>
              <a:rPr lang="pl-PL" b="1" dirty="0" smtClean="0"/>
              <a:t>”</a:t>
            </a:r>
            <a:r>
              <a:rPr lang="pl-PL" dirty="0" smtClean="0"/>
              <a:t>. Nagrody pierwszej nie przyznano.</a:t>
            </a:r>
            <a:endParaRPr lang="pl-PL" dirty="0"/>
          </a:p>
        </p:txBody>
      </p:sp>
      <p:sp>
        <p:nvSpPr>
          <p:cNvPr id="3" name="Tytuł 2"/>
          <p:cNvSpPr>
            <a:spLocks noGrp="1"/>
          </p:cNvSpPr>
          <p:nvPr>
            <p:ph type="title"/>
          </p:nvPr>
        </p:nvSpPr>
        <p:spPr>
          <a:xfrm>
            <a:off x="539750" y="512763"/>
            <a:ext cx="8323263" cy="971550"/>
          </a:xfrm>
        </p:spPr>
        <p:txBody>
          <a:bodyPr/>
          <a:lstStyle/>
          <a:p>
            <a:pPr algn="ctr">
              <a:defRPr/>
            </a:pPr>
            <a:r>
              <a:rPr lang="pl-PL" sz="3000" b="1" dirty="0" smtClean="0"/>
              <a:t>Nagroda za scenariusz do filmu Felix, Net i </a:t>
            </a:r>
            <a:r>
              <a:rPr lang="pl-PL" sz="3000" b="1" dirty="0" err="1" smtClean="0"/>
              <a:t>Nika</a:t>
            </a:r>
            <a:r>
              <a:rPr lang="pl-PL" sz="3200" b="1" dirty="0" smtClean="0"/>
              <a:t/>
            </a:r>
            <a:br>
              <a:rPr lang="pl-PL" sz="3200" b="1" dirty="0" smtClean="0"/>
            </a:br>
            <a:endParaRPr lang="pl-PL" sz="3200" dirty="0"/>
          </a:p>
        </p:txBody>
      </p:sp>
      <p:pic>
        <p:nvPicPr>
          <p:cNvPr id="84994" name="Picture 2" descr="http://rafalkosik.com/wp-content/files/photos/060915_sfp.jpg"/>
          <p:cNvPicPr>
            <a:picLocks noChangeAspect="1" noChangeArrowheads="1"/>
          </p:cNvPicPr>
          <p:nvPr/>
        </p:nvPicPr>
        <p:blipFill>
          <a:blip r:embed="rId2" cstate="print"/>
          <a:srcRect/>
          <a:stretch>
            <a:fillRect/>
          </a:stretch>
        </p:blipFill>
        <p:spPr bwMode="auto">
          <a:xfrm>
            <a:off x="4211960" y="1052736"/>
            <a:ext cx="3816424" cy="561014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diamon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idx="1"/>
          </p:nvPr>
        </p:nvSpPr>
        <p:spPr>
          <a:xfrm>
            <a:off x="706438" y="1196975"/>
            <a:ext cx="4802187" cy="5545138"/>
          </a:xfrm>
        </p:spPr>
        <p:txBody>
          <a:bodyPr/>
          <a:lstStyle/>
          <a:p>
            <a:pPr>
              <a:defRPr/>
            </a:pPr>
            <a:r>
              <a:rPr lang="pl-PL" dirty="0" smtClean="0"/>
              <a:t>„</a:t>
            </a:r>
            <a:r>
              <a:rPr lang="pl-PL" dirty="0" err="1" smtClean="0"/>
              <a:t>Vertical</a:t>
            </a:r>
            <a:r>
              <a:rPr lang="pl-PL" dirty="0" smtClean="0"/>
              <a:t>” otrzymał nominację do Nagrody </a:t>
            </a:r>
            <a:r>
              <a:rPr lang="pl-PL" dirty="0" err="1" smtClean="0"/>
              <a:t>Fandomu</a:t>
            </a:r>
            <a:r>
              <a:rPr lang="pl-PL" dirty="0" smtClean="0"/>
              <a:t> Polskiego im. Janusza A. Zajdla za rok 2006.</a:t>
            </a:r>
            <a:br>
              <a:rPr lang="pl-PL" dirty="0" smtClean="0"/>
            </a:br>
            <a:r>
              <a:rPr lang="pl-PL" dirty="0" smtClean="0"/>
              <a:t>To najbardziej prestiżowe wyróżnienie wręczane corocznie twórcom literatury fantastycznej. Najlepsza powieść i opowiadanie wybierane są kilkuetapowo. Owego roku czytelnicy zaproponowali trzydzieści jeden tekstów dwudziestu siedmiu autorów. Sześć książek – finalistek, wśród których znalazł się „</a:t>
            </a:r>
            <a:r>
              <a:rPr lang="pl-PL" dirty="0" err="1" smtClean="0"/>
              <a:t>Vertical</a:t>
            </a:r>
            <a:r>
              <a:rPr lang="pl-PL" dirty="0" smtClean="0"/>
              <a:t>”, to te z największą ilością głosów. Wyboru dokonają spośród nich uczestnicy </a:t>
            </a:r>
            <a:r>
              <a:rPr lang="pl-PL" dirty="0" err="1" smtClean="0"/>
              <a:t>Polconu</a:t>
            </a:r>
            <a:r>
              <a:rPr lang="pl-PL" dirty="0" smtClean="0"/>
              <a:t>, czyli Ogólnopolskiego Konwentu Miłośników Fantastyki.</a:t>
            </a:r>
            <a:br>
              <a:rPr lang="pl-PL" dirty="0" smtClean="0"/>
            </a:br>
            <a:r>
              <a:rPr lang="pl-PL" dirty="0" smtClean="0"/>
              <a:t>Nagroda im. Janusza Zajdla została przyznana po raz pierwszy w 1985 r. </a:t>
            </a:r>
          </a:p>
          <a:p>
            <a:pPr>
              <a:defRPr/>
            </a:pPr>
            <a:endParaRPr lang="pl-PL" dirty="0"/>
          </a:p>
        </p:txBody>
      </p:sp>
      <p:sp>
        <p:nvSpPr>
          <p:cNvPr id="3" name="Tytuł 2"/>
          <p:cNvSpPr>
            <a:spLocks noGrp="1"/>
          </p:cNvSpPr>
          <p:nvPr>
            <p:ph type="title"/>
          </p:nvPr>
        </p:nvSpPr>
        <p:spPr>
          <a:xfrm>
            <a:off x="706438" y="512763"/>
            <a:ext cx="8156575" cy="776287"/>
          </a:xfrm>
        </p:spPr>
        <p:txBody>
          <a:bodyPr/>
          <a:lstStyle/>
          <a:p>
            <a:pPr>
              <a:defRPr/>
            </a:pPr>
            <a:r>
              <a:rPr lang="pl-PL" sz="3200" b="1" dirty="0" err="1" smtClean="0"/>
              <a:t>Vertical</a:t>
            </a:r>
            <a:r>
              <a:rPr lang="pl-PL" sz="3200" b="1" dirty="0" smtClean="0"/>
              <a:t> nominowany do Zajdla</a:t>
            </a:r>
            <a:r>
              <a:rPr lang="pl-PL" b="1" dirty="0" smtClean="0"/>
              <a:t/>
            </a:r>
            <a:br>
              <a:rPr lang="pl-PL" b="1" dirty="0" smtClean="0"/>
            </a:br>
            <a:endParaRPr lang="pl-PL" dirty="0"/>
          </a:p>
        </p:txBody>
      </p:sp>
      <p:pic>
        <p:nvPicPr>
          <p:cNvPr id="83970" name="Picture 2" descr="http://dcs-188-64-85-11.atmcdn.pl/scale/o2/tvn/web-content/m/p1/i/81dc9bdb52d04dc20036dbd8313ed055/602e82b6-eefc-11e1-a9fc-0025b511226e.jpg?type=1&amp;quality=90&amp;srcmode=4&amp;srcx=0/1&amp;srcy=0/1&amp;srcw=640&amp;srch=2000&amp;dstw=640&amp;dsth=2000"/>
          <p:cNvPicPr>
            <a:picLocks noChangeAspect="1" noChangeArrowheads="1"/>
          </p:cNvPicPr>
          <p:nvPr/>
        </p:nvPicPr>
        <p:blipFill>
          <a:blip r:embed="rId2" cstate="print"/>
          <a:srcRect/>
          <a:stretch>
            <a:fillRect/>
          </a:stretch>
        </p:blipFill>
        <p:spPr bwMode="auto">
          <a:xfrm>
            <a:off x="5796136" y="1700808"/>
            <a:ext cx="3125030" cy="480473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plus/>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idx="1"/>
          </p:nvPr>
        </p:nvSpPr>
        <p:spPr>
          <a:xfrm>
            <a:off x="706438" y="1350963"/>
            <a:ext cx="3217862" cy="4525962"/>
          </a:xfrm>
        </p:spPr>
        <p:txBody>
          <a:bodyPr/>
          <a:lstStyle/>
          <a:p>
            <a:pPr>
              <a:defRPr/>
            </a:pPr>
            <a:endParaRPr lang="pl-PL" b="1" dirty="0" smtClean="0"/>
          </a:p>
          <a:p>
            <a:pPr>
              <a:defRPr/>
            </a:pPr>
            <a:endParaRPr lang="pl-PL" b="1" dirty="0" smtClean="0"/>
          </a:p>
          <a:p>
            <a:pPr>
              <a:defRPr/>
            </a:pPr>
            <a:r>
              <a:rPr lang="pl-PL" b="1" dirty="0" err="1" smtClean="0"/>
              <a:t>Vertical</a:t>
            </a:r>
            <a:r>
              <a:rPr lang="pl-PL" dirty="0" smtClean="0"/>
              <a:t> otrzymał </a:t>
            </a:r>
            <a:r>
              <a:rPr lang="pl-PL" dirty="0" err="1" smtClean="0"/>
              <a:t>nagrodę</a:t>
            </a:r>
            <a:r>
              <a:rPr lang="pl-PL" b="1" dirty="0" err="1" smtClean="0"/>
              <a:t>Nautilus</a:t>
            </a:r>
            <a:r>
              <a:rPr lang="pl-PL" b="1" dirty="0" smtClean="0"/>
              <a:t> 2006</a:t>
            </a:r>
            <a:r>
              <a:rPr lang="pl-PL" dirty="0" smtClean="0"/>
              <a:t> w kategorii Najlepsza Powieść. Oprócz Rafała Kosika nagrodę otrzymali: Rafał Dębski za „Czarny Pergamin” i Szczepan Twardoch za opowiadanie „Rondo”.</a:t>
            </a:r>
            <a:endParaRPr lang="pl-PL" b="1" dirty="0" smtClean="0"/>
          </a:p>
        </p:txBody>
      </p:sp>
      <p:sp>
        <p:nvSpPr>
          <p:cNvPr id="3" name="Tytuł 2"/>
          <p:cNvSpPr>
            <a:spLocks noGrp="1"/>
          </p:cNvSpPr>
          <p:nvPr>
            <p:ph type="title"/>
          </p:nvPr>
        </p:nvSpPr>
        <p:spPr>
          <a:xfrm>
            <a:off x="706438" y="512763"/>
            <a:ext cx="8156575" cy="776287"/>
          </a:xfrm>
        </p:spPr>
        <p:txBody>
          <a:bodyPr/>
          <a:lstStyle/>
          <a:p>
            <a:pPr>
              <a:defRPr/>
            </a:pPr>
            <a:r>
              <a:rPr lang="pl-PL" sz="3200" b="1" dirty="0" smtClean="0"/>
              <a:t>Nautilus 2006</a:t>
            </a:r>
            <a:r>
              <a:rPr lang="pl-PL" b="1" dirty="0" smtClean="0"/>
              <a:t/>
            </a:r>
            <a:br>
              <a:rPr lang="pl-PL" b="1" dirty="0" smtClean="0"/>
            </a:br>
            <a:endParaRPr lang="pl-PL" dirty="0"/>
          </a:p>
        </p:txBody>
      </p:sp>
      <p:pic>
        <p:nvPicPr>
          <p:cNvPr id="5" name="Picture 3"/>
          <p:cNvPicPr>
            <a:picLocks noChangeAspect="1" noChangeArrowheads="1"/>
          </p:cNvPicPr>
          <p:nvPr/>
        </p:nvPicPr>
        <p:blipFill>
          <a:blip r:embed="rId2" cstate="print"/>
          <a:srcRect/>
          <a:stretch>
            <a:fillRect/>
          </a:stretch>
        </p:blipFill>
        <p:spPr bwMode="auto">
          <a:xfrm>
            <a:off x="4788024" y="1484784"/>
            <a:ext cx="3219450" cy="4572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circl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idx="1"/>
          </p:nvPr>
        </p:nvSpPr>
        <p:spPr>
          <a:xfrm>
            <a:off x="706438" y="1484313"/>
            <a:ext cx="3937000" cy="5113337"/>
          </a:xfrm>
        </p:spPr>
        <p:txBody>
          <a:bodyPr/>
          <a:lstStyle/>
          <a:p>
            <a:pPr>
              <a:defRPr/>
            </a:pPr>
            <a:r>
              <a:rPr lang="pl-PL" dirty="0" smtClean="0"/>
              <a:t>Trzeci tom serii o warszawskich gimnazjalistach </a:t>
            </a:r>
            <a:r>
              <a:rPr lang="pl-PL" b="1" dirty="0" smtClean="0"/>
              <a:t>„Felix, Net i </a:t>
            </a:r>
            <a:r>
              <a:rPr lang="pl-PL" b="1" dirty="0" err="1" smtClean="0"/>
              <a:t>Nika</a:t>
            </a:r>
            <a:r>
              <a:rPr lang="pl-PL" b="1" dirty="0" smtClean="0"/>
              <a:t> oraz Pałac Snów”</a:t>
            </a:r>
            <a:r>
              <a:rPr lang="pl-PL" dirty="0" smtClean="0"/>
              <a:t> otrzymał nominację do głównej nagrody literackiej </a:t>
            </a:r>
            <a:r>
              <a:rPr lang="pl-PL" b="1" dirty="0" smtClean="0"/>
              <a:t>„Książka Roku 2007”</a:t>
            </a:r>
            <a:r>
              <a:rPr lang="pl-PL" dirty="0" smtClean="0"/>
              <a:t> przyznawanej przez Polską Sekcję</a:t>
            </a:r>
            <a:r>
              <a:rPr lang="pl-PL" b="1" dirty="0" smtClean="0"/>
              <a:t> IBBY (International </a:t>
            </a:r>
            <a:r>
              <a:rPr lang="pl-PL" b="1" dirty="0" err="1" smtClean="0"/>
              <a:t>Board</a:t>
            </a:r>
            <a:r>
              <a:rPr lang="pl-PL" b="1" dirty="0" smtClean="0"/>
              <a:t> on </a:t>
            </a:r>
            <a:r>
              <a:rPr lang="pl-PL" b="1" dirty="0" err="1" smtClean="0"/>
              <a:t>Books</a:t>
            </a:r>
            <a:r>
              <a:rPr lang="pl-PL" b="1" dirty="0" smtClean="0"/>
              <a:t> for Young </a:t>
            </a:r>
            <a:r>
              <a:rPr lang="pl-PL" b="1" dirty="0" err="1" smtClean="0"/>
              <a:t>People</a:t>
            </a:r>
            <a:r>
              <a:rPr lang="pl-PL" b="1" dirty="0" smtClean="0"/>
              <a:t>).</a:t>
            </a:r>
            <a:r>
              <a:rPr lang="pl-PL" dirty="0" smtClean="0"/>
              <a:t/>
            </a:r>
            <a:br>
              <a:rPr lang="pl-PL" dirty="0" smtClean="0"/>
            </a:br>
            <a:r>
              <a:rPr lang="pl-PL" dirty="0" smtClean="0"/>
              <a:t>Dwa poprzednie tomy serii: </a:t>
            </a:r>
            <a:r>
              <a:rPr lang="pl-PL" b="1" dirty="0" smtClean="0"/>
              <a:t>„Felix, Net i </a:t>
            </a:r>
            <a:r>
              <a:rPr lang="pl-PL" b="1" dirty="0" err="1" smtClean="0"/>
              <a:t>Nika</a:t>
            </a:r>
            <a:r>
              <a:rPr lang="pl-PL" b="1" dirty="0" smtClean="0"/>
              <a:t> oraz Gang Niewidzialnych Ludzi”</a:t>
            </a:r>
            <a:r>
              <a:rPr lang="pl-PL" dirty="0" smtClean="0"/>
              <a:t> oraz </a:t>
            </a:r>
            <a:r>
              <a:rPr lang="pl-PL" b="1" dirty="0" smtClean="0"/>
              <a:t>„Felix, Net i </a:t>
            </a:r>
            <a:r>
              <a:rPr lang="pl-PL" b="1" dirty="0" err="1" smtClean="0"/>
              <a:t>Nika</a:t>
            </a:r>
            <a:r>
              <a:rPr lang="pl-PL" b="1" dirty="0" smtClean="0"/>
              <a:t> oraz Teoretycznie Możliwa Katastrofa”</a:t>
            </a:r>
            <a:r>
              <a:rPr lang="pl-PL" dirty="0" smtClean="0"/>
              <a:t> otrzymały tytuł </a:t>
            </a:r>
            <a:r>
              <a:rPr lang="pl-PL" b="1" dirty="0" smtClean="0"/>
              <a:t>„Książki Roku 2005”</a:t>
            </a:r>
            <a:r>
              <a:rPr lang="pl-PL" dirty="0" smtClean="0"/>
              <a:t> Polskiej Sekcji IBBY.</a:t>
            </a:r>
          </a:p>
          <a:p>
            <a:pPr>
              <a:defRPr/>
            </a:pPr>
            <a:endParaRPr lang="pl-PL" dirty="0"/>
          </a:p>
        </p:txBody>
      </p:sp>
      <p:sp>
        <p:nvSpPr>
          <p:cNvPr id="3" name="Tytuł 2"/>
          <p:cNvSpPr>
            <a:spLocks noGrp="1"/>
          </p:cNvSpPr>
          <p:nvPr>
            <p:ph type="title"/>
          </p:nvPr>
        </p:nvSpPr>
        <p:spPr>
          <a:xfrm>
            <a:off x="706438" y="512763"/>
            <a:ext cx="8156575" cy="1044575"/>
          </a:xfrm>
        </p:spPr>
        <p:txBody>
          <a:bodyPr/>
          <a:lstStyle/>
          <a:p>
            <a:pPr algn="ctr">
              <a:defRPr/>
            </a:pPr>
            <a:r>
              <a:rPr lang="pl-PL" sz="3200" b="1" dirty="0" smtClean="0"/>
              <a:t>Felix, Net i </a:t>
            </a:r>
            <a:r>
              <a:rPr lang="pl-PL" sz="3200" b="1" dirty="0" err="1" smtClean="0"/>
              <a:t>Nika</a:t>
            </a:r>
            <a:r>
              <a:rPr lang="pl-PL" sz="3200" b="1" dirty="0" smtClean="0"/>
              <a:t> oraz Pałac Snów nominowany do Książki Roku 2007</a:t>
            </a:r>
            <a:r>
              <a:rPr lang="pl-PL" b="1" dirty="0" smtClean="0"/>
              <a:t/>
            </a:r>
            <a:br>
              <a:rPr lang="pl-PL" b="1" dirty="0" smtClean="0"/>
            </a:br>
            <a:endParaRPr lang="pl-PL" dirty="0"/>
          </a:p>
        </p:txBody>
      </p:sp>
      <p:sp>
        <p:nvSpPr>
          <p:cNvPr id="52228" name="Rectangle 1"/>
          <p:cNvSpPr>
            <a:spLocks noChangeArrowheads="1"/>
          </p:cNvSpPr>
          <p:nvPr/>
        </p:nvSpPr>
        <p:spPr bwMode="auto">
          <a:xfrm>
            <a:off x="0" y="0"/>
            <a:ext cx="9144000" cy="457200"/>
          </a:xfrm>
          <a:prstGeom prst="rect">
            <a:avLst/>
          </a:prstGeom>
          <a:solidFill>
            <a:srgbClr val="D5D6D7"/>
          </a:solidFill>
          <a:ln w="9525">
            <a:noFill/>
            <a:miter lim="800000"/>
            <a:headEnd/>
            <a:tailEnd/>
          </a:ln>
        </p:spPr>
        <p:txBody>
          <a:bodyPr wrap="none" anchor="ctr">
            <a:spAutoFit/>
          </a:bodyPr>
          <a:lstStyle/>
          <a:p>
            <a:pPr eaLnBrk="0" hangingPunct="0"/>
            <a:r>
              <a:rPr lang="pl-PL" sz="900">
                <a:solidFill>
                  <a:srgbClr val="BEBEBE"/>
                </a:solidFill>
                <a:latin typeface="Lucida Grande"/>
              </a:rPr>
              <a:t>Z ogromną przyjemnością i nie do końca dobrze skrywaną skromnością informuję, że trzeci tom serii o warszawskich gimnazjalistach</a:t>
            </a:r>
            <a:r>
              <a:rPr lang="pl-PL" sz="900">
                <a:solidFill>
                  <a:srgbClr val="BEBEBE"/>
                </a:solidFill>
              </a:rPr>
              <a:t> </a:t>
            </a:r>
            <a:r>
              <a:rPr lang="pl-PL" sz="900" b="1">
                <a:solidFill>
                  <a:srgbClr val="BEBEBE"/>
                </a:solidFill>
              </a:rPr>
              <a:t>„</a:t>
            </a:r>
            <a:r>
              <a:rPr lang="pl-PL" sz="900" b="1">
                <a:solidFill>
                  <a:srgbClr val="BEBEBE"/>
                </a:solidFill>
                <a:latin typeface="Lucida Grande"/>
              </a:rPr>
              <a:t>Felix, Net i Nika oraz Pałac Sn</a:t>
            </a:r>
            <a:r>
              <a:rPr lang="pl-PL" sz="900" b="1">
                <a:solidFill>
                  <a:srgbClr val="BEBEBE"/>
                </a:solidFill>
              </a:rPr>
              <a:t>ó</a:t>
            </a:r>
            <a:r>
              <a:rPr lang="pl-PL" sz="900" b="1">
                <a:solidFill>
                  <a:srgbClr val="BEBEBE"/>
                </a:solidFill>
                <a:latin typeface="Lucida Grande"/>
              </a:rPr>
              <a:t>w</a:t>
            </a:r>
            <a:r>
              <a:rPr lang="pl-PL" sz="900" b="1">
                <a:solidFill>
                  <a:srgbClr val="BEBEBE"/>
                </a:solidFill>
              </a:rPr>
              <a:t>”</a:t>
            </a:r>
            <a:r>
              <a:rPr lang="pl-PL" sz="900">
                <a:solidFill>
                  <a:srgbClr val="BEBEBE"/>
                </a:solidFill>
              </a:rPr>
              <a:t> </a:t>
            </a:r>
            <a:r>
              <a:rPr lang="pl-PL" sz="900">
                <a:solidFill>
                  <a:srgbClr val="BEBEBE"/>
                </a:solidFill>
                <a:latin typeface="Lucida Grande"/>
              </a:rPr>
              <a:t>otrzymał nominację do gł</a:t>
            </a:r>
            <a:r>
              <a:rPr lang="pl-PL" sz="900">
                <a:solidFill>
                  <a:srgbClr val="BEBEBE"/>
                </a:solidFill>
              </a:rPr>
              <a:t>ó</a:t>
            </a:r>
            <a:r>
              <a:rPr lang="pl-PL" sz="900">
                <a:solidFill>
                  <a:srgbClr val="BEBEBE"/>
                </a:solidFill>
                <a:latin typeface="Lucida Grande"/>
              </a:rPr>
              <a:t>wnej nagrody literackiej</a:t>
            </a:r>
            <a:r>
              <a:rPr lang="pl-PL" sz="900">
                <a:solidFill>
                  <a:srgbClr val="BEBEBE"/>
                </a:solidFill>
              </a:rPr>
              <a:t> </a:t>
            </a:r>
            <a:r>
              <a:rPr lang="pl-PL" sz="900" b="1">
                <a:solidFill>
                  <a:srgbClr val="BEBEBE"/>
                </a:solidFill>
              </a:rPr>
              <a:t>„</a:t>
            </a:r>
            <a:r>
              <a:rPr lang="pl-PL" sz="900" b="1">
                <a:solidFill>
                  <a:srgbClr val="BEBEBE"/>
                </a:solidFill>
                <a:latin typeface="Lucida Grande"/>
              </a:rPr>
              <a:t>Książka Roku 2007</a:t>
            </a:r>
            <a:r>
              <a:rPr lang="pl-PL" sz="900" b="1">
                <a:solidFill>
                  <a:srgbClr val="BEBEBE"/>
                </a:solidFill>
              </a:rPr>
              <a:t>”</a:t>
            </a:r>
            <a:r>
              <a:rPr lang="pl-PL" sz="900">
                <a:solidFill>
                  <a:srgbClr val="BEBEBE"/>
                </a:solidFill>
              </a:rPr>
              <a:t> </a:t>
            </a:r>
            <a:r>
              <a:rPr lang="pl-PL" sz="900">
                <a:solidFill>
                  <a:srgbClr val="BEBEBE"/>
                </a:solidFill>
                <a:latin typeface="Lucida Grande"/>
              </a:rPr>
              <a:t>przyznawanej przez Polską Sekcję</a:t>
            </a:r>
            <a:r>
              <a:rPr lang="pl-PL" sz="900" b="1">
                <a:solidFill>
                  <a:srgbClr val="BEBEBE"/>
                </a:solidFill>
              </a:rPr>
              <a:t> </a:t>
            </a:r>
            <a:r>
              <a:rPr lang="pl-PL" sz="900" b="1">
                <a:solidFill>
                  <a:srgbClr val="003282"/>
                </a:solidFill>
                <a:latin typeface="Lucida Grande"/>
                <a:hlinkClick r:id="rId2" tooltip="Ibby"/>
              </a:rPr>
              <a:t>IBBY (International Board on Books for Young People).</a:t>
            </a:r>
            <a:r>
              <a:rPr lang="pl-PL" sz="900">
                <a:solidFill>
                  <a:srgbClr val="BEBEBE"/>
                </a:solidFill>
                <a:latin typeface="Lucida Grande"/>
              </a:rPr>
              <a:t/>
            </a:r>
            <a:br>
              <a:rPr lang="pl-PL" sz="900">
                <a:solidFill>
                  <a:srgbClr val="BEBEBE"/>
                </a:solidFill>
                <a:latin typeface="Lucida Grande"/>
              </a:rPr>
            </a:br>
            <a:r>
              <a:rPr lang="pl-PL" sz="900">
                <a:solidFill>
                  <a:srgbClr val="BEBEBE"/>
                </a:solidFill>
                <a:latin typeface="Lucida Grande"/>
              </a:rPr>
              <a:t>Dwa poprzednie tomy serii:</a:t>
            </a:r>
            <a:r>
              <a:rPr lang="pl-PL" sz="900">
                <a:solidFill>
                  <a:srgbClr val="BEBEBE"/>
                </a:solidFill>
              </a:rPr>
              <a:t> </a:t>
            </a:r>
            <a:r>
              <a:rPr lang="pl-PL" sz="900" b="1">
                <a:solidFill>
                  <a:srgbClr val="BEBEBE"/>
                </a:solidFill>
              </a:rPr>
              <a:t>„</a:t>
            </a:r>
            <a:r>
              <a:rPr lang="pl-PL" sz="900" b="1">
                <a:solidFill>
                  <a:srgbClr val="BEBEBE"/>
                </a:solidFill>
                <a:latin typeface="Lucida Grande"/>
              </a:rPr>
              <a:t>Felix, Net i Nika oraz Gang Niewidzialnych Ludzi</a:t>
            </a:r>
            <a:r>
              <a:rPr lang="pl-PL" sz="900" b="1">
                <a:solidFill>
                  <a:srgbClr val="BEBEBE"/>
                </a:solidFill>
              </a:rPr>
              <a:t>”</a:t>
            </a:r>
            <a:r>
              <a:rPr lang="pl-PL" sz="900">
                <a:solidFill>
                  <a:srgbClr val="BEBEBE"/>
                </a:solidFill>
              </a:rPr>
              <a:t> </a:t>
            </a:r>
            <a:r>
              <a:rPr lang="pl-PL" sz="900">
                <a:solidFill>
                  <a:srgbClr val="BEBEBE"/>
                </a:solidFill>
                <a:latin typeface="Lucida Grande"/>
              </a:rPr>
              <a:t>oraz</a:t>
            </a:r>
            <a:r>
              <a:rPr lang="pl-PL" sz="900">
                <a:solidFill>
                  <a:srgbClr val="BEBEBE"/>
                </a:solidFill>
              </a:rPr>
              <a:t> </a:t>
            </a:r>
            <a:r>
              <a:rPr lang="pl-PL" sz="900" b="1">
                <a:solidFill>
                  <a:srgbClr val="BEBEBE"/>
                </a:solidFill>
              </a:rPr>
              <a:t>„</a:t>
            </a:r>
            <a:r>
              <a:rPr lang="pl-PL" sz="900" b="1">
                <a:solidFill>
                  <a:srgbClr val="BEBEBE"/>
                </a:solidFill>
                <a:latin typeface="Lucida Grande"/>
              </a:rPr>
              <a:t>Felix, Net i Nika oraz Teoretycznie Możliwa Katastrofa</a:t>
            </a:r>
            <a:r>
              <a:rPr lang="pl-PL" sz="900" b="1">
                <a:solidFill>
                  <a:srgbClr val="BEBEBE"/>
                </a:solidFill>
              </a:rPr>
              <a:t>”</a:t>
            </a:r>
            <a:r>
              <a:rPr lang="pl-PL" sz="900">
                <a:solidFill>
                  <a:srgbClr val="BEBEBE"/>
                </a:solidFill>
              </a:rPr>
              <a:t> </a:t>
            </a:r>
            <a:r>
              <a:rPr lang="pl-PL" sz="900">
                <a:solidFill>
                  <a:srgbClr val="BEBEBE"/>
                </a:solidFill>
                <a:latin typeface="Lucida Grande"/>
              </a:rPr>
              <a:t>otrzymały tytuł</a:t>
            </a:r>
            <a:r>
              <a:rPr lang="pl-PL" sz="900">
                <a:solidFill>
                  <a:srgbClr val="BEBEBE"/>
                </a:solidFill>
              </a:rPr>
              <a:t> </a:t>
            </a:r>
            <a:r>
              <a:rPr lang="pl-PL" sz="900" b="1">
                <a:solidFill>
                  <a:srgbClr val="BEBEBE"/>
                </a:solidFill>
              </a:rPr>
              <a:t>„</a:t>
            </a:r>
            <a:r>
              <a:rPr lang="pl-PL" sz="900" b="1">
                <a:solidFill>
                  <a:srgbClr val="BEBEBE"/>
                </a:solidFill>
                <a:latin typeface="Lucida Grande"/>
              </a:rPr>
              <a:t>Książki Roku 2005</a:t>
            </a:r>
            <a:r>
              <a:rPr lang="pl-PL" sz="900" b="1">
                <a:solidFill>
                  <a:srgbClr val="BEBEBE"/>
                </a:solidFill>
              </a:rPr>
              <a:t>”</a:t>
            </a:r>
            <a:r>
              <a:rPr lang="pl-PL" sz="900">
                <a:solidFill>
                  <a:srgbClr val="BEBEBE"/>
                </a:solidFill>
              </a:rPr>
              <a:t> </a:t>
            </a:r>
            <a:r>
              <a:rPr lang="pl-PL" sz="900">
                <a:solidFill>
                  <a:srgbClr val="BEBEBE"/>
                </a:solidFill>
                <a:latin typeface="Lucida Grande"/>
              </a:rPr>
              <a:t>Polskiej Sekcji IBBY.</a:t>
            </a:r>
            <a:endParaRPr lang="pl-PL" sz="600"/>
          </a:p>
          <a:p>
            <a:pPr eaLnBrk="0" hangingPunct="0"/>
            <a:endParaRPr lang="pl-PL"/>
          </a:p>
        </p:txBody>
      </p:sp>
      <p:sp>
        <p:nvSpPr>
          <p:cNvPr id="52229" name="Rectangle 2"/>
          <p:cNvSpPr>
            <a:spLocks noChangeArrowheads="1"/>
          </p:cNvSpPr>
          <p:nvPr/>
        </p:nvSpPr>
        <p:spPr bwMode="auto">
          <a:xfrm>
            <a:off x="0" y="0"/>
            <a:ext cx="9144000" cy="457200"/>
          </a:xfrm>
          <a:prstGeom prst="rect">
            <a:avLst/>
          </a:prstGeom>
          <a:solidFill>
            <a:srgbClr val="D5D6D7"/>
          </a:solidFill>
          <a:ln w="9525">
            <a:noFill/>
            <a:miter lim="800000"/>
            <a:headEnd/>
            <a:tailEnd/>
          </a:ln>
        </p:spPr>
        <p:txBody>
          <a:bodyPr wrap="none" anchor="ctr">
            <a:spAutoFit/>
          </a:bodyPr>
          <a:lstStyle/>
          <a:p>
            <a:pPr eaLnBrk="0" hangingPunct="0"/>
            <a:r>
              <a:rPr lang="pl-PL" sz="900">
                <a:solidFill>
                  <a:srgbClr val="BEBEBE"/>
                </a:solidFill>
                <a:latin typeface="Lucida Grande"/>
              </a:rPr>
              <a:t>Z ogromną przyjemnością i nie do końca dobrze skrywaną skromnością informuję, że trzeci tom serii o warszawskich gimnazjalistach</a:t>
            </a:r>
            <a:r>
              <a:rPr lang="pl-PL" sz="900">
                <a:solidFill>
                  <a:srgbClr val="BEBEBE"/>
                </a:solidFill>
              </a:rPr>
              <a:t> </a:t>
            </a:r>
            <a:r>
              <a:rPr lang="pl-PL" sz="900" b="1">
                <a:solidFill>
                  <a:srgbClr val="BEBEBE"/>
                </a:solidFill>
              </a:rPr>
              <a:t>„</a:t>
            </a:r>
            <a:r>
              <a:rPr lang="pl-PL" sz="900" b="1">
                <a:solidFill>
                  <a:srgbClr val="BEBEBE"/>
                </a:solidFill>
                <a:latin typeface="Lucida Grande"/>
              </a:rPr>
              <a:t>Felix, Net i Nika oraz Pałac Sn</a:t>
            </a:r>
            <a:r>
              <a:rPr lang="pl-PL" sz="900" b="1">
                <a:solidFill>
                  <a:srgbClr val="BEBEBE"/>
                </a:solidFill>
              </a:rPr>
              <a:t>ó</a:t>
            </a:r>
            <a:r>
              <a:rPr lang="pl-PL" sz="900" b="1">
                <a:solidFill>
                  <a:srgbClr val="BEBEBE"/>
                </a:solidFill>
                <a:latin typeface="Lucida Grande"/>
              </a:rPr>
              <a:t>w</a:t>
            </a:r>
            <a:r>
              <a:rPr lang="pl-PL" sz="900" b="1">
                <a:solidFill>
                  <a:srgbClr val="BEBEBE"/>
                </a:solidFill>
              </a:rPr>
              <a:t>”</a:t>
            </a:r>
            <a:r>
              <a:rPr lang="pl-PL" sz="900">
                <a:solidFill>
                  <a:srgbClr val="BEBEBE"/>
                </a:solidFill>
              </a:rPr>
              <a:t> </a:t>
            </a:r>
            <a:r>
              <a:rPr lang="pl-PL" sz="900">
                <a:solidFill>
                  <a:srgbClr val="BEBEBE"/>
                </a:solidFill>
                <a:latin typeface="Lucida Grande"/>
              </a:rPr>
              <a:t>otrzymał nominację do gł</a:t>
            </a:r>
            <a:r>
              <a:rPr lang="pl-PL" sz="900">
                <a:solidFill>
                  <a:srgbClr val="BEBEBE"/>
                </a:solidFill>
              </a:rPr>
              <a:t>ó</a:t>
            </a:r>
            <a:r>
              <a:rPr lang="pl-PL" sz="900">
                <a:solidFill>
                  <a:srgbClr val="BEBEBE"/>
                </a:solidFill>
                <a:latin typeface="Lucida Grande"/>
              </a:rPr>
              <a:t>wnej nagrody literackiej</a:t>
            </a:r>
            <a:r>
              <a:rPr lang="pl-PL" sz="900">
                <a:solidFill>
                  <a:srgbClr val="BEBEBE"/>
                </a:solidFill>
              </a:rPr>
              <a:t> </a:t>
            </a:r>
            <a:r>
              <a:rPr lang="pl-PL" sz="900" b="1">
                <a:solidFill>
                  <a:srgbClr val="BEBEBE"/>
                </a:solidFill>
              </a:rPr>
              <a:t>„</a:t>
            </a:r>
            <a:r>
              <a:rPr lang="pl-PL" sz="900" b="1">
                <a:solidFill>
                  <a:srgbClr val="BEBEBE"/>
                </a:solidFill>
                <a:latin typeface="Lucida Grande"/>
              </a:rPr>
              <a:t>Książka Roku 2007</a:t>
            </a:r>
            <a:r>
              <a:rPr lang="pl-PL" sz="900" b="1">
                <a:solidFill>
                  <a:srgbClr val="BEBEBE"/>
                </a:solidFill>
              </a:rPr>
              <a:t>”</a:t>
            </a:r>
            <a:r>
              <a:rPr lang="pl-PL" sz="900">
                <a:solidFill>
                  <a:srgbClr val="BEBEBE"/>
                </a:solidFill>
              </a:rPr>
              <a:t> </a:t>
            </a:r>
            <a:r>
              <a:rPr lang="pl-PL" sz="900">
                <a:solidFill>
                  <a:srgbClr val="BEBEBE"/>
                </a:solidFill>
                <a:latin typeface="Lucida Grande"/>
              </a:rPr>
              <a:t>przyznawanej przez Polską Sekcję</a:t>
            </a:r>
            <a:r>
              <a:rPr lang="pl-PL" sz="900" b="1">
                <a:solidFill>
                  <a:srgbClr val="BEBEBE"/>
                </a:solidFill>
              </a:rPr>
              <a:t> </a:t>
            </a:r>
            <a:r>
              <a:rPr lang="pl-PL" sz="900" b="1">
                <a:solidFill>
                  <a:srgbClr val="003282"/>
                </a:solidFill>
                <a:latin typeface="Lucida Grande"/>
                <a:hlinkClick r:id="rId2" tooltip="Ibby"/>
              </a:rPr>
              <a:t>IBBY (International Board on Books for Young People).</a:t>
            </a:r>
            <a:r>
              <a:rPr lang="pl-PL" sz="900">
                <a:solidFill>
                  <a:srgbClr val="BEBEBE"/>
                </a:solidFill>
                <a:latin typeface="Lucida Grande"/>
              </a:rPr>
              <a:t/>
            </a:r>
            <a:br>
              <a:rPr lang="pl-PL" sz="900">
                <a:solidFill>
                  <a:srgbClr val="BEBEBE"/>
                </a:solidFill>
                <a:latin typeface="Lucida Grande"/>
              </a:rPr>
            </a:br>
            <a:r>
              <a:rPr lang="pl-PL" sz="900">
                <a:solidFill>
                  <a:srgbClr val="BEBEBE"/>
                </a:solidFill>
                <a:latin typeface="Lucida Grande"/>
              </a:rPr>
              <a:t>Dwa poprzednie tomy serii:</a:t>
            </a:r>
            <a:r>
              <a:rPr lang="pl-PL" sz="900">
                <a:solidFill>
                  <a:srgbClr val="BEBEBE"/>
                </a:solidFill>
              </a:rPr>
              <a:t> </a:t>
            </a:r>
            <a:r>
              <a:rPr lang="pl-PL" sz="900" b="1">
                <a:solidFill>
                  <a:srgbClr val="BEBEBE"/>
                </a:solidFill>
              </a:rPr>
              <a:t>„</a:t>
            </a:r>
            <a:r>
              <a:rPr lang="pl-PL" sz="900" b="1">
                <a:solidFill>
                  <a:srgbClr val="BEBEBE"/>
                </a:solidFill>
                <a:latin typeface="Lucida Grande"/>
              </a:rPr>
              <a:t>Felix, Net i Nika oraz Gang Niewidzialnych Ludzi</a:t>
            </a:r>
            <a:r>
              <a:rPr lang="pl-PL" sz="900" b="1">
                <a:solidFill>
                  <a:srgbClr val="BEBEBE"/>
                </a:solidFill>
              </a:rPr>
              <a:t>”</a:t>
            </a:r>
            <a:r>
              <a:rPr lang="pl-PL" sz="900">
                <a:solidFill>
                  <a:srgbClr val="BEBEBE"/>
                </a:solidFill>
              </a:rPr>
              <a:t> </a:t>
            </a:r>
            <a:r>
              <a:rPr lang="pl-PL" sz="900">
                <a:solidFill>
                  <a:srgbClr val="BEBEBE"/>
                </a:solidFill>
                <a:latin typeface="Lucida Grande"/>
              </a:rPr>
              <a:t>oraz</a:t>
            </a:r>
            <a:r>
              <a:rPr lang="pl-PL" sz="900">
                <a:solidFill>
                  <a:srgbClr val="BEBEBE"/>
                </a:solidFill>
              </a:rPr>
              <a:t> </a:t>
            </a:r>
            <a:r>
              <a:rPr lang="pl-PL" sz="900" b="1">
                <a:solidFill>
                  <a:srgbClr val="BEBEBE"/>
                </a:solidFill>
              </a:rPr>
              <a:t>„</a:t>
            </a:r>
            <a:r>
              <a:rPr lang="pl-PL" sz="900" b="1">
                <a:solidFill>
                  <a:srgbClr val="BEBEBE"/>
                </a:solidFill>
                <a:latin typeface="Lucida Grande"/>
              </a:rPr>
              <a:t>Felix, Net i Nika oraz Teoretycznie Możliwa Katastrofa</a:t>
            </a:r>
            <a:r>
              <a:rPr lang="pl-PL" sz="900" b="1">
                <a:solidFill>
                  <a:srgbClr val="BEBEBE"/>
                </a:solidFill>
              </a:rPr>
              <a:t>”</a:t>
            </a:r>
            <a:r>
              <a:rPr lang="pl-PL" sz="900">
                <a:solidFill>
                  <a:srgbClr val="BEBEBE"/>
                </a:solidFill>
              </a:rPr>
              <a:t> </a:t>
            </a:r>
            <a:r>
              <a:rPr lang="pl-PL" sz="900">
                <a:solidFill>
                  <a:srgbClr val="BEBEBE"/>
                </a:solidFill>
                <a:latin typeface="Lucida Grande"/>
              </a:rPr>
              <a:t>otrzymały tytuł</a:t>
            </a:r>
            <a:r>
              <a:rPr lang="pl-PL" sz="900">
                <a:solidFill>
                  <a:srgbClr val="BEBEBE"/>
                </a:solidFill>
              </a:rPr>
              <a:t> </a:t>
            </a:r>
            <a:r>
              <a:rPr lang="pl-PL" sz="900" b="1">
                <a:solidFill>
                  <a:srgbClr val="BEBEBE"/>
                </a:solidFill>
              </a:rPr>
              <a:t>„</a:t>
            </a:r>
            <a:r>
              <a:rPr lang="pl-PL" sz="900" b="1">
                <a:solidFill>
                  <a:srgbClr val="BEBEBE"/>
                </a:solidFill>
                <a:latin typeface="Lucida Grande"/>
              </a:rPr>
              <a:t>Książki Roku 2005</a:t>
            </a:r>
            <a:r>
              <a:rPr lang="pl-PL" sz="900" b="1">
                <a:solidFill>
                  <a:srgbClr val="BEBEBE"/>
                </a:solidFill>
              </a:rPr>
              <a:t>”</a:t>
            </a:r>
            <a:r>
              <a:rPr lang="pl-PL" sz="900">
                <a:solidFill>
                  <a:srgbClr val="BEBEBE"/>
                </a:solidFill>
              </a:rPr>
              <a:t> </a:t>
            </a:r>
            <a:r>
              <a:rPr lang="pl-PL" sz="900">
                <a:solidFill>
                  <a:srgbClr val="BEBEBE"/>
                </a:solidFill>
                <a:latin typeface="Lucida Grande"/>
              </a:rPr>
              <a:t>Polskiej Sekcji IBBY.</a:t>
            </a:r>
            <a:endParaRPr lang="pl-PL" sz="600"/>
          </a:p>
          <a:p>
            <a:pPr eaLnBrk="0" hangingPunct="0"/>
            <a:endParaRPr lang="pl-PL"/>
          </a:p>
        </p:txBody>
      </p:sp>
      <p:pic>
        <p:nvPicPr>
          <p:cNvPr id="86020" name="Picture 4" descr="http://rafalkosik.com/wp-content/files/photos/071120_ibby_2007.jpg"/>
          <p:cNvPicPr>
            <a:picLocks noChangeAspect="1" noChangeArrowheads="1"/>
          </p:cNvPicPr>
          <p:nvPr/>
        </p:nvPicPr>
        <p:blipFill>
          <a:blip r:embed="rId3" cstate="print"/>
          <a:srcRect/>
          <a:stretch>
            <a:fillRect/>
          </a:stretch>
        </p:blipFill>
        <p:spPr bwMode="auto">
          <a:xfrm>
            <a:off x="4788024" y="1196752"/>
            <a:ext cx="3820191" cy="525658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diamon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idx="1"/>
          </p:nvPr>
        </p:nvSpPr>
        <p:spPr>
          <a:xfrm>
            <a:off x="706438" y="2060575"/>
            <a:ext cx="3794125" cy="4321175"/>
          </a:xfrm>
        </p:spPr>
        <p:txBody>
          <a:bodyPr/>
          <a:lstStyle/>
          <a:p>
            <a:pPr>
              <a:defRPr/>
            </a:pPr>
            <a:endParaRPr lang="pl-PL" dirty="0" smtClean="0"/>
          </a:p>
          <a:p>
            <a:pPr>
              <a:defRPr/>
            </a:pPr>
            <a:r>
              <a:rPr lang="pl-PL" dirty="0" smtClean="0"/>
              <a:t>Książka „Felix, Net i </a:t>
            </a:r>
            <a:r>
              <a:rPr lang="pl-PL" dirty="0" err="1" smtClean="0"/>
              <a:t>Nika</a:t>
            </a:r>
            <a:r>
              <a:rPr lang="pl-PL" dirty="0" smtClean="0"/>
              <a:t> oraz Pułapka Nieśmiertelności” otrzymała nagrodę </a:t>
            </a:r>
            <a:r>
              <a:rPr lang="pl-PL" b="1" dirty="0" smtClean="0"/>
              <a:t>Mały Dong „Dziecięcy Bestseller roku 2007”.</a:t>
            </a:r>
            <a:r>
              <a:rPr lang="pl-PL" dirty="0" smtClean="0"/>
              <a:t> W 2007 roku po raz pierwszy przyznawanej przez Polską Sekcję IBBY. Nagroda ta jest przyznawana przez jury dziecięce, czyli tych, dla których Rafał Kosik,  jak sam mówi, pisze serię </a:t>
            </a:r>
            <a:r>
              <a:rPr lang="pl-PL" dirty="0" err="1" smtClean="0"/>
              <a:t>FNiN</a:t>
            </a:r>
            <a:r>
              <a:rPr lang="pl-PL" dirty="0" smtClean="0"/>
              <a:t>. </a:t>
            </a:r>
          </a:p>
          <a:p>
            <a:pPr>
              <a:defRPr/>
            </a:pPr>
            <a:endParaRPr lang="pl-PL" dirty="0"/>
          </a:p>
        </p:txBody>
      </p:sp>
      <p:sp>
        <p:nvSpPr>
          <p:cNvPr id="3" name="Tytuł 2"/>
          <p:cNvSpPr>
            <a:spLocks noGrp="1"/>
          </p:cNvSpPr>
          <p:nvPr>
            <p:ph type="title"/>
          </p:nvPr>
        </p:nvSpPr>
        <p:spPr>
          <a:xfrm>
            <a:off x="706438" y="115888"/>
            <a:ext cx="8156575" cy="1584325"/>
          </a:xfrm>
        </p:spPr>
        <p:txBody>
          <a:bodyPr/>
          <a:lstStyle/>
          <a:p>
            <a:pPr algn="ctr">
              <a:defRPr/>
            </a:pPr>
            <a:r>
              <a:rPr lang="pl-PL" sz="3200" b="1" dirty="0" smtClean="0"/>
              <a:t>Nagroda Mały Dong „Dziecięcy Bestseller roku 2007” dla Pułapki Nieśmiertelności!</a:t>
            </a:r>
            <a:r>
              <a:rPr lang="pl-PL" b="1" dirty="0" smtClean="0"/>
              <a:t/>
            </a:r>
            <a:br>
              <a:rPr lang="pl-PL" b="1" dirty="0" smtClean="0"/>
            </a:br>
            <a:endParaRPr lang="pl-PL" dirty="0"/>
          </a:p>
        </p:txBody>
      </p:sp>
      <p:pic>
        <p:nvPicPr>
          <p:cNvPr id="81925" name="Picture 5" descr="http://rafalkosik.com/wp-content/files/photos/080604_dong_1.jpg"/>
          <p:cNvPicPr>
            <a:picLocks noChangeAspect="1" noChangeArrowheads="1"/>
          </p:cNvPicPr>
          <p:nvPr/>
        </p:nvPicPr>
        <p:blipFill>
          <a:blip r:embed="rId2" cstate="print"/>
          <a:srcRect/>
          <a:stretch>
            <a:fillRect/>
          </a:stretch>
        </p:blipFill>
        <p:spPr bwMode="auto">
          <a:xfrm>
            <a:off x="4788024" y="1196752"/>
            <a:ext cx="3980078" cy="547260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plus/>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idx="1"/>
          </p:nvPr>
        </p:nvSpPr>
        <p:spPr>
          <a:xfrm>
            <a:off x="395288" y="1557338"/>
            <a:ext cx="3600450" cy="5300662"/>
          </a:xfrm>
        </p:spPr>
        <p:txBody>
          <a:bodyPr/>
          <a:lstStyle/>
          <a:p>
            <a:pPr>
              <a:defRPr/>
            </a:pPr>
            <a:r>
              <a:rPr lang="pl-PL" dirty="0" smtClean="0"/>
              <a:t>W plebiscycie „Fantastyka 2008” portalu </a:t>
            </a:r>
            <a:r>
              <a:rPr lang="pl-PL" b="1" dirty="0" smtClean="0"/>
              <a:t>Katedra </a:t>
            </a:r>
            <a:r>
              <a:rPr lang="pl-PL" dirty="0" smtClean="0"/>
              <a:t>zwyciężyły dwie książki Rafała Kosika:</a:t>
            </a:r>
          </a:p>
          <a:p>
            <a:pPr>
              <a:defRPr/>
            </a:pPr>
            <a:r>
              <a:rPr lang="pl-PL" b="1" i="1" dirty="0" smtClean="0"/>
              <a:t>Kameleon</a:t>
            </a:r>
            <a:r>
              <a:rPr lang="pl-PL" dirty="0" smtClean="0"/>
              <a:t> zdobył najwięcej głosów w kategorii </a:t>
            </a:r>
            <a:r>
              <a:rPr lang="pl-PL" b="1" dirty="0" smtClean="0"/>
              <a:t>Najlepsza książka fantastyczna polskiego autora</a:t>
            </a:r>
            <a:r>
              <a:rPr lang="pl-PL" dirty="0" smtClean="0"/>
              <a:t>.</a:t>
            </a:r>
          </a:p>
          <a:p>
            <a:pPr>
              <a:defRPr/>
            </a:pPr>
            <a:r>
              <a:rPr lang="pl-PL" b="1" i="1" dirty="0" smtClean="0"/>
              <a:t>Felix, Net i </a:t>
            </a:r>
            <a:r>
              <a:rPr lang="pl-PL" b="1" i="1" dirty="0" err="1" smtClean="0"/>
              <a:t>Nika</a:t>
            </a:r>
            <a:r>
              <a:rPr lang="pl-PL" b="1" i="1" dirty="0" smtClean="0"/>
              <a:t> oraz Orbitalny Spisek (tom 1) </a:t>
            </a:r>
            <a:r>
              <a:rPr lang="pl-PL" dirty="0" smtClean="0"/>
              <a:t>zdobył najwięcej głosów w kategorii </a:t>
            </a:r>
            <a:r>
              <a:rPr lang="pl-PL" b="1" dirty="0" smtClean="0"/>
              <a:t>Najlepsza fantastyczna książka młodzieżowa</a:t>
            </a:r>
            <a:r>
              <a:rPr lang="pl-PL" dirty="0" smtClean="0"/>
              <a:t>. </a:t>
            </a:r>
            <a:endParaRPr lang="pl-PL" dirty="0"/>
          </a:p>
        </p:txBody>
      </p:sp>
      <p:sp>
        <p:nvSpPr>
          <p:cNvPr id="3" name="Tytuł 2"/>
          <p:cNvSpPr>
            <a:spLocks noGrp="1"/>
          </p:cNvSpPr>
          <p:nvPr>
            <p:ph type="title"/>
          </p:nvPr>
        </p:nvSpPr>
        <p:spPr>
          <a:xfrm>
            <a:off x="706438" y="512763"/>
            <a:ext cx="8156575" cy="1044575"/>
          </a:xfrm>
        </p:spPr>
        <p:txBody>
          <a:bodyPr/>
          <a:lstStyle/>
          <a:p>
            <a:pPr algn="ctr">
              <a:defRPr/>
            </a:pPr>
            <a:r>
              <a:rPr lang="pl-PL" sz="3200" b="1" dirty="0" smtClean="0"/>
              <a:t>Dwa zwycięstwa w plebiscycie Fantastyka 2008</a:t>
            </a:r>
            <a:r>
              <a:rPr lang="pl-PL" b="1" dirty="0" smtClean="0"/>
              <a:t/>
            </a:r>
            <a:br>
              <a:rPr lang="pl-PL" b="1" dirty="0" smtClean="0"/>
            </a:br>
            <a:endParaRPr lang="pl-PL" dirty="0"/>
          </a:p>
        </p:txBody>
      </p:sp>
      <p:pic>
        <p:nvPicPr>
          <p:cNvPr id="91138" name="Picture 2" descr="http://rafalkosik.com/wp-content/files/photos/090326_katedra_felix.jpg"/>
          <p:cNvPicPr>
            <a:picLocks noChangeAspect="1" noChangeArrowheads="1"/>
          </p:cNvPicPr>
          <p:nvPr/>
        </p:nvPicPr>
        <p:blipFill>
          <a:blip r:embed="rId2" cstate="print"/>
          <a:srcRect/>
          <a:stretch>
            <a:fillRect/>
          </a:stretch>
        </p:blipFill>
        <p:spPr bwMode="auto">
          <a:xfrm>
            <a:off x="3995936" y="1052736"/>
            <a:ext cx="4765601" cy="537321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circl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idx="1"/>
          </p:nvPr>
        </p:nvSpPr>
        <p:spPr>
          <a:xfrm>
            <a:off x="706438" y="1350963"/>
            <a:ext cx="3433762" cy="5318125"/>
          </a:xfrm>
        </p:spPr>
        <p:txBody>
          <a:bodyPr/>
          <a:lstStyle/>
          <a:p>
            <a:pPr>
              <a:defRPr/>
            </a:pPr>
            <a:r>
              <a:rPr lang="pl-PL" i="1" dirty="0" smtClean="0"/>
              <a:t>Kameleon </a:t>
            </a:r>
            <a:r>
              <a:rPr lang="pl-PL" dirty="0" smtClean="0"/>
              <a:t>otrzymał nagrodę Sfinks w kategorii Polska Powieść Roku przyznawaną przez fundację Solaris. </a:t>
            </a:r>
          </a:p>
          <a:p>
            <a:pPr>
              <a:defRPr/>
            </a:pPr>
            <a:r>
              <a:rPr lang="pl-PL" dirty="0" smtClean="0"/>
              <a:t>Inna książka Kosika, </a:t>
            </a:r>
            <a:r>
              <a:rPr lang="pl-PL" i="1" dirty="0" smtClean="0"/>
              <a:t>Felix, Net i </a:t>
            </a:r>
            <a:r>
              <a:rPr lang="pl-PL" i="1" dirty="0" err="1" smtClean="0"/>
              <a:t>Nika</a:t>
            </a:r>
            <a:r>
              <a:rPr lang="pl-PL" i="1" dirty="0" smtClean="0"/>
              <a:t> oraz Orbitalny Spisek tom 1</a:t>
            </a:r>
            <a:r>
              <a:rPr lang="pl-PL" dirty="0" smtClean="0"/>
              <a:t>, zajęła szóste miejsce w kategorii Książka Roku, a opowiadanie Andrzeja Miszczaka </a:t>
            </a:r>
            <a:r>
              <a:rPr lang="pl-PL" i="1" dirty="0" smtClean="0"/>
              <a:t>Harpunnicy</a:t>
            </a:r>
            <a:r>
              <a:rPr lang="pl-PL" dirty="0" smtClean="0"/>
              <a:t>, z wydanej przez </a:t>
            </a:r>
            <a:r>
              <a:rPr lang="pl-PL" dirty="0" err="1" smtClean="0"/>
              <a:t>Powergraph</a:t>
            </a:r>
            <a:r>
              <a:rPr lang="pl-PL" dirty="0" smtClean="0"/>
              <a:t> antologii </a:t>
            </a:r>
            <a:r>
              <a:rPr lang="pl-PL" i="1" dirty="0" smtClean="0"/>
              <a:t>Nowe idzie</a:t>
            </a:r>
            <a:r>
              <a:rPr lang="pl-PL" dirty="0" smtClean="0"/>
              <a:t>, zajęło piąte miejsce w kategorii Polskie Opowiadanie Roku.</a:t>
            </a:r>
          </a:p>
          <a:p>
            <a:pPr>
              <a:defRPr/>
            </a:pPr>
            <a:endParaRPr lang="pl-PL" dirty="0"/>
          </a:p>
        </p:txBody>
      </p:sp>
      <p:sp>
        <p:nvSpPr>
          <p:cNvPr id="3" name="Tytuł 2"/>
          <p:cNvSpPr>
            <a:spLocks noGrp="1"/>
          </p:cNvSpPr>
          <p:nvPr>
            <p:ph type="title"/>
          </p:nvPr>
        </p:nvSpPr>
        <p:spPr>
          <a:xfrm>
            <a:off x="706438" y="512763"/>
            <a:ext cx="8156575" cy="776287"/>
          </a:xfrm>
        </p:spPr>
        <p:txBody>
          <a:bodyPr/>
          <a:lstStyle/>
          <a:p>
            <a:pPr algn="ctr">
              <a:defRPr/>
            </a:pPr>
            <a:r>
              <a:rPr lang="pl-PL" b="1" dirty="0" smtClean="0"/>
              <a:t>Sfinks dla </a:t>
            </a:r>
            <a:r>
              <a:rPr lang="pl-PL" b="1" dirty="0" err="1" smtClean="0"/>
              <a:t>Kemeleona</a:t>
            </a:r>
            <a:r>
              <a:rPr lang="pl-PL" sz="3200" b="1" dirty="0" smtClean="0"/>
              <a:t/>
            </a:r>
            <a:br>
              <a:rPr lang="pl-PL" sz="3200" b="1" dirty="0" smtClean="0"/>
            </a:br>
            <a:endParaRPr lang="pl-PL" sz="3200" dirty="0"/>
          </a:p>
        </p:txBody>
      </p:sp>
      <p:pic>
        <p:nvPicPr>
          <p:cNvPr id="90114" name="Picture 2" descr="http://rafalkosik.com/wp-content/files/photos/090613_sfinks_02.jpg"/>
          <p:cNvPicPr>
            <a:picLocks noChangeAspect="1" noChangeArrowheads="1"/>
          </p:cNvPicPr>
          <p:nvPr/>
        </p:nvPicPr>
        <p:blipFill>
          <a:blip r:embed="rId2" cstate="print"/>
          <a:srcRect/>
          <a:stretch>
            <a:fillRect/>
          </a:stretch>
        </p:blipFill>
        <p:spPr bwMode="auto">
          <a:xfrm>
            <a:off x="5508104" y="1556792"/>
            <a:ext cx="2654951" cy="496855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diamon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idx="1"/>
          </p:nvPr>
        </p:nvSpPr>
        <p:spPr>
          <a:xfrm>
            <a:off x="395288" y="1773238"/>
            <a:ext cx="2663825" cy="4824412"/>
          </a:xfrm>
        </p:spPr>
        <p:txBody>
          <a:bodyPr/>
          <a:lstStyle/>
          <a:p>
            <a:pPr>
              <a:defRPr/>
            </a:pPr>
            <a:endParaRPr lang="pl-PL" dirty="0" smtClean="0"/>
          </a:p>
          <a:p>
            <a:pPr>
              <a:defRPr/>
            </a:pPr>
            <a:endParaRPr lang="pl-PL" dirty="0" smtClean="0"/>
          </a:p>
          <a:p>
            <a:pPr>
              <a:defRPr/>
            </a:pPr>
            <a:r>
              <a:rPr lang="pl-PL" dirty="0" smtClean="0"/>
              <a:t>W sierpniu 2008-ego roku  Rafał Kosik otrzymał nagrodę </a:t>
            </a:r>
            <a:r>
              <a:rPr lang="pl-PL" dirty="0" err="1" smtClean="0"/>
              <a:t>Fandomu</a:t>
            </a:r>
            <a:r>
              <a:rPr lang="pl-PL" dirty="0" smtClean="0"/>
              <a:t> Polskiego im. Janusza A. Zajdla za powieść Kameleon.</a:t>
            </a:r>
            <a:endParaRPr lang="pl-PL" b="1" dirty="0" smtClean="0"/>
          </a:p>
        </p:txBody>
      </p:sp>
      <p:sp>
        <p:nvSpPr>
          <p:cNvPr id="3" name="Tytuł 2"/>
          <p:cNvSpPr>
            <a:spLocks noGrp="1"/>
          </p:cNvSpPr>
          <p:nvPr>
            <p:ph type="title"/>
          </p:nvPr>
        </p:nvSpPr>
        <p:spPr>
          <a:xfrm>
            <a:off x="706438" y="0"/>
            <a:ext cx="8156575" cy="1125538"/>
          </a:xfrm>
        </p:spPr>
        <p:txBody>
          <a:bodyPr/>
          <a:lstStyle/>
          <a:p>
            <a:pPr algn="ctr">
              <a:defRPr/>
            </a:pPr>
            <a:r>
              <a:rPr lang="pl-PL" sz="3200" b="1" dirty="0" smtClean="0"/>
              <a:t>Zajdel dla Kameleon</a:t>
            </a:r>
            <a:r>
              <a:rPr lang="pl-PL" b="1" dirty="0" smtClean="0"/>
              <a:t>a</a:t>
            </a:r>
            <a:br>
              <a:rPr lang="pl-PL" b="1" dirty="0" smtClean="0"/>
            </a:br>
            <a:endParaRPr lang="pl-PL" dirty="0"/>
          </a:p>
        </p:txBody>
      </p:sp>
      <p:pic>
        <p:nvPicPr>
          <p:cNvPr id="89090" name="Picture 2" descr="http://rafalkosik.com/wp-content/files/photos/090829_zajdel.jpg"/>
          <p:cNvPicPr>
            <a:picLocks noChangeAspect="1" noChangeArrowheads="1"/>
          </p:cNvPicPr>
          <p:nvPr/>
        </p:nvPicPr>
        <p:blipFill>
          <a:blip r:embed="rId2" cstate="print"/>
          <a:srcRect/>
          <a:stretch>
            <a:fillRect/>
          </a:stretch>
        </p:blipFill>
        <p:spPr bwMode="auto">
          <a:xfrm>
            <a:off x="3203848" y="764704"/>
            <a:ext cx="5616624" cy="590447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plus/>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idx="1"/>
          </p:nvPr>
        </p:nvSpPr>
        <p:spPr>
          <a:xfrm>
            <a:off x="395288" y="5157788"/>
            <a:ext cx="8640762" cy="1700212"/>
          </a:xfrm>
        </p:spPr>
        <p:txBody>
          <a:bodyPr/>
          <a:lstStyle/>
          <a:p>
            <a:pPr>
              <a:defRPr/>
            </a:pPr>
            <a:r>
              <a:rPr lang="pl-PL" dirty="0" smtClean="0"/>
              <a:t>Decyzją jury główna nagroda im. Jerzego Żuławskiego przypadła powieści Kameleon  autorstwa Rafała Kosika. Złote Wyróżnienie otrzymał Krzysztof Piskorski za pierwszy tom powieści Zadra, a Srebrne Wyróżnienie otrzymała Anna Brzezińska za powieść Ziemia niczyja.</a:t>
            </a:r>
            <a:endParaRPr lang="pl-PL" dirty="0"/>
          </a:p>
        </p:txBody>
      </p:sp>
      <p:sp>
        <p:nvSpPr>
          <p:cNvPr id="3" name="Tytuł 2"/>
          <p:cNvSpPr>
            <a:spLocks noGrp="1"/>
          </p:cNvSpPr>
          <p:nvPr>
            <p:ph type="title"/>
          </p:nvPr>
        </p:nvSpPr>
        <p:spPr>
          <a:xfrm>
            <a:off x="2771775" y="404813"/>
            <a:ext cx="6091238" cy="792162"/>
          </a:xfrm>
        </p:spPr>
        <p:txBody>
          <a:bodyPr/>
          <a:lstStyle/>
          <a:p>
            <a:pPr algn="ctr">
              <a:defRPr/>
            </a:pPr>
            <a:r>
              <a:rPr lang="pl-PL" sz="3200" b="1" dirty="0" smtClean="0"/>
              <a:t>Żuławski dla Kameleona</a:t>
            </a:r>
            <a:r>
              <a:rPr lang="pl-PL" b="1" dirty="0" smtClean="0"/>
              <a:t/>
            </a:r>
            <a:br>
              <a:rPr lang="pl-PL" b="1" dirty="0" smtClean="0"/>
            </a:br>
            <a:endParaRPr lang="pl-PL" dirty="0"/>
          </a:p>
        </p:txBody>
      </p:sp>
      <p:pic>
        <p:nvPicPr>
          <p:cNvPr id="92162" name="Picture 2" descr="http://www.sedenko.pl/wp-content/uploads/2012/11/Zulawski-logo.jpg"/>
          <p:cNvPicPr>
            <a:picLocks noChangeAspect="1" noChangeArrowheads="1"/>
          </p:cNvPicPr>
          <p:nvPr/>
        </p:nvPicPr>
        <p:blipFill>
          <a:blip r:embed="rId2" cstate="print"/>
          <a:srcRect/>
          <a:stretch>
            <a:fillRect/>
          </a:stretch>
        </p:blipFill>
        <p:spPr bwMode="auto">
          <a:xfrm>
            <a:off x="1259632" y="1340768"/>
            <a:ext cx="7005348" cy="362742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0"/>
            <a:ext cx="7772400" cy="836613"/>
          </a:xfrm>
        </p:spPr>
        <p:txBody>
          <a:bodyPr/>
          <a:lstStyle/>
          <a:p>
            <a:pPr algn="ctr" eaLnBrk="1" fontAlgn="auto" hangingPunct="1">
              <a:spcAft>
                <a:spcPts val="0"/>
              </a:spcAft>
              <a:defRPr/>
            </a:pPr>
            <a:r>
              <a:rPr lang="pl-PL" dirty="0" smtClean="0">
                <a:solidFill>
                  <a:schemeClr val="tx2">
                    <a:satMod val="200000"/>
                  </a:schemeClr>
                </a:solidFill>
              </a:rPr>
              <a:t>Kilka słów o </a:t>
            </a:r>
            <a:r>
              <a:rPr lang="pl-PL" dirty="0" err="1" smtClean="0">
                <a:solidFill>
                  <a:schemeClr val="tx2">
                    <a:satMod val="200000"/>
                  </a:schemeClr>
                </a:solidFill>
              </a:rPr>
              <a:t>p.Rafale</a:t>
            </a:r>
            <a:r>
              <a:rPr lang="pl-PL" dirty="0" smtClean="0">
                <a:solidFill>
                  <a:schemeClr val="tx2">
                    <a:satMod val="200000"/>
                  </a:schemeClr>
                </a:solidFill>
              </a:rPr>
              <a:t> </a:t>
            </a:r>
            <a:endParaRPr lang="pl-PL" dirty="0">
              <a:solidFill>
                <a:schemeClr val="tx2">
                  <a:satMod val="200000"/>
                </a:schemeClr>
              </a:solidFill>
            </a:endParaRPr>
          </a:p>
        </p:txBody>
      </p:sp>
      <p:sp>
        <p:nvSpPr>
          <p:cNvPr id="12291" name="Symbol zastępczy zawartości 2"/>
          <p:cNvSpPr>
            <a:spLocks noGrp="1"/>
          </p:cNvSpPr>
          <p:nvPr>
            <p:ph idx="1"/>
          </p:nvPr>
        </p:nvSpPr>
        <p:spPr>
          <a:xfrm>
            <a:off x="250825" y="476250"/>
            <a:ext cx="6769100" cy="6021388"/>
          </a:xfrm>
        </p:spPr>
        <p:txBody>
          <a:bodyPr/>
          <a:lstStyle/>
          <a:p>
            <a:pPr eaLnBrk="1" hangingPunct="1">
              <a:buFont typeface="Wingdings" pitchFamily="2" charset="2"/>
              <a:buNone/>
            </a:pPr>
            <a:r>
              <a:rPr lang="pl-PL" smtClean="0"/>
              <a:t>	</a:t>
            </a:r>
          </a:p>
          <a:p>
            <a:pPr eaLnBrk="1" hangingPunct="1">
              <a:buFont typeface="Wingdings" pitchFamily="2" charset="2"/>
              <a:buNone/>
            </a:pPr>
            <a:r>
              <a:rPr lang="pl-PL" smtClean="0"/>
              <a:t>	Jego pierwszą powieścią był </a:t>
            </a:r>
            <a:r>
              <a:rPr lang="pl-PL" i="1" smtClean="0"/>
              <a:t>Mars</a:t>
            </a:r>
            <a:r>
              <a:rPr lang="pl-PL" smtClean="0"/>
              <a:t>, opublikowany w 2003 roku przez wydawnictwo Ares. Za następną powieść </a:t>
            </a:r>
            <a:r>
              <a:rPr lang="pl-PL" i="1" smtClean="0"/>
              <a:t>Vertical</a:t>
            </a:r>
            <a:r>
              <a:rPr lang="pl-PL" smtClean="0"/>
              <a:t> (2006) otrzymał nominację do Nagrody im. Janusza A. Zajdla. Powieść ta </a:t>
            </a:r>
          </a:p>
          <a:p>
            <a:pPr eaLnBrk="1" hangingPunct="1">
              <a:buFont typeface="Wingdings" pitchFamily="2" charset="2"/>
              <a:buNone/>
            </a:pPr>
            <a:r>
              <a:rPr lang="pl-PL" smtClean="0"/>
              <a:t>zwyciężyła także w </a:t>
            </a:r>
          </a:p>
          <a:p>
            <a:pPr eaLnBrk="1" hangingPunct="1">
              <a:buFont typeface="Wingdings" pitchFamily="2" charset="2"/>
              <a:buNone/>
            </a:pPr>
            <a:r>
              <a:rPr lang="pl-PL" smtClean="0"/>
              <a:t>plebiscycie Nautilus 2006 </a:t>
            </a:r>
          </a:p>
          <a:p>
            <a:pPr eaLnBrk="1" hangingPunct="1">
              <a:buFont typeface="Wingdings" pitchFamily="2" charset="2"/>
              <a:buNone/>
            </a:pPr>
            <a:r>
              <a:rPr lang="pl-PL" smtClean="0"/>
              <a:t>(wraz z </a:t>
            </a:r>
            <a:r>
              <a:rPr lang="pl-PL" i="1" smtClean="0"/>
              <a:t>Czarnym </a:t>
            </a:r>
          </a:p>
          <a:p>
            <a:pPr eaLnBrk="1" hangingPunct="1">
              <a:buFont typeface="Wingdings" pitchFamily="2" charset="2"/>
              <a:buNone/>
            </a:pPr>
            <a:r>
              <a:rPr lang="pl-PL" i="1" smtClean="0"/>
              <a:t>pergaminem</a:t>
            </a:r>
            <a:r>
              <a:rPr lang="pl-PL" smtClean="0"/>
              <a:t> Rafała </a:t>
            </a:r>
          </a:p>
          <a:p>
            <a:pPr eaLnBrk="1" hangingPunct="1">
              <a:buFont typeface="Wingdings" pitchFamily="2" charset="2"/>
              <a:buNone/>
            </a:pPr>
            <a:r>
              <a:rPr lang="pl-PL" smtClean="0"/>
              <a:t>Dębskiego).</a:t>
            </a:r>
          </a:p>
          <a:p>
            <a:pPr eaLnBrk="1" hangingPunct="1">
              <a:buFont typeface="Wingdings" pitchFamily="2" charset="2"/>
              <a:buNone/>
            </a:pPr>
            <a:endParaRPr lang="pl-PL" smtClean="0"/>
          </a:p>
        </p:txBody>
      </p:sp>
      <p:pic>
        <p:nvPicPr>
          <p:cNvPr id="12294" name="Picture 6" descr="http://s.v3.tvp.pl/images/c/f/f/uid_cff095244898c8d3a014dd61bcf453aa1258291695453_width_700_play_0_pos_3_gs_0.jpg"/>
          <p:cNvPicPr>
            <a:picLocks noChangeAspect="1" noChangeArrowheads="1"/>
          </p:cNvPicPr>
          <p:nvPr/>
        </p:nvPicPr>
        <p:blipFill>
          <a:blip r:embed="rId2" cstate="print"/>
          <a:srcRect/>
          <a:stretch>
            <a:fillRect/>
          </a:stretch>
        </p:blipFill>
        <p:spPr bwMode="auto">
          <a:xfrm>
            <a:off x="4531262" y="3501008"/>
            <a:ext cx="4475989" cy="3356992"/>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p:pull dir="l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idx="1"/>
          </p:nvPr>
        </p:nvSpPr>
        <p:spPr>
          <a:xfrm>
            <a:off x="395288" y="1628775"/>
            <a:ext cx="4321175" cy="5229225"/>
          </a:xfrm>
        </p:spPr>
        <p:txBody>
          <a:bodyPr/>
          <a:lstStyle/>
          <a:p>
            <a:pPr>
              <a:defRPr/>
            </a:pPr>
            <a:endParaRPr lang="pl-PL" dirty="0" smtClean="0"/>
          </a:p>
          <a:p>
            <a:pPr>
              <a:defRPr/>
            </a:pPr>
            <a:r>
              <a:rPr lang="pl-PL" dirty="0" smtClean="0"/>
              <a:t>W plebiscycie Katedry </a:t>
            </a:r>
            <a:r>
              <a:rPr lang="pl-PL" b="1" dirty="0" smtClean="0"/>
              <a:t>Fantastyka 2009</a:t>
            </a:r>
            <a:r>
              <a:rPr lang="pl-PL" dirty="0" smtClean="0"/>
              <a:t> wygrały dwie książki Rafała Kosika:</a:t>
            </a:r>
          </a:p>
          <a:p>
            <a:pPr>
              <a:defRPr/>
            </a:pPr>
            <a:r>
              <a:rPr lang="pl-PL" dirty="0" smtClean="0"/>
              <a:t>• </a:t>
            </a:r>
            <a:r>
              <a:rPr lang="pl-PL" b="1" i="1" dirty="0" smtClean="0"/>
              <a:t>Felix, Net i </a:t>
            </a:r>
            <a:r>
              <a:rPr lang="pl-PL" b="1" i="1" dirty="0" err="1" smtClean="0"/>
              <a:t>Nika</a:t>
            </a:r>
            <a:r>
              <a:rPr lang="pl-PL" b="1" i="1" dirty="0" smtClean="0"/>
              <a:t> oraz Trzecia Kuzynka</a:t>
            </a:r>
            <a:r>
              <a:rPr lang="pl-PL" dirty="0" smtClean="0"/>
              <a:t> w kategorii „Najlepszej fantastycznej książki młodzieżowej”;</a:t>
            </a:r>
          </a:p>
          <a:p>
            <a:pPr>
              <a:defRPr/>
            </a:pPr>
            <a:r>
              <a:rPr lang="pl-PL" dirty="0" smtClean="0"/>
              <a:t>• </a:t>
            </a:r>
            <a:r>
              <a:rPr lang="pl-PL" b="1" i="1" dirty="0" smtClean="0"/>
              <a:t>Mars</a:t>
            </a:r>
            <a:r>
              <a:rPr lang="pl-PL" dirty="0" smtClean="0"/>
              <a:t> w kategorii „Najlepsze wznowienie”.</a:t>
            </a:r>
          </a:p>
          <a:p>
            <a:pPr>
              <a:defRPr/>
            </a:pPr>
            <a:r>
              <a:rPr lang="pl-PL" dirty="0" smtClean="0"/>
              <a:t>Wydawnictwo </a:t>
            </a:r>
            <a:r>
              <a:rPr lang="pl-PL" dirty="0" err="1" smtClean="0"/>
              <a:t>Powergraph</a:t>
            </a:r>
            <a:r>
              <a:rPr lang="pl-PL" dirty="0" smtClean="0"/>
              <a:t> uplasowało się na trzecim miejscu w kategorii „Najlepszy wydawca fantastyki”.</a:t>
            </a:r>
          </a:p>
          <a:p>
            <a:pPr>
              <a:defRPr/>
            </a:pPr>
            <a:endParaRPr lang="pl-PL" dirty="0"/>
          </a:p>
        </p:txBody>
      </p:sp>
      <p:sp>
        <p:nvSpPr>
          <p:cNvPr id="3" name="Tytuł 2"/>
          <p:cNvSpPr>
            <a:spLocks noGrp="1"/>
          </p:cNvSpPr>
          <p:nvPr>
            <p:ph type="title"/>
          </p:nvPr>
        </p:nvSpPr>
        <p:spPr>
          <a:xfrm>
            <a:off x="706438" y="512763"/>
            <a:ext cx="8156575" cy="1116012"/>
          </a:xfrm>
        </p:spPr>
        <p:txBody>
          <a:bodyPr/>
          <a:lstStyle/>
          <a:p>
            <a:pPr algn="ctr">
              <a:defRPr/>
            </a:pPr>
            <a:r>
              <a:rPr lang="pl-PL" sz="3200" b="1" dirty="0" err="1" smtClean="0"/>
              <a:t>FNiN</a:t>
            </a:r>
            <a:r>
              <a:rPr lang="pl-PL" sz="3200" b="1" dirty="0" smtClean="0"/>
              <a:t> 3K i Mars wygrały plebiscyt Fantastyka 2009</a:t>
            </a:r>
            <a:r>
              <a:rPr lang="pl-PL" b="1" dirty="0" smtClean="0"/>
              <a:t/>
            </a:r>
            <a:br>
              <a:rPr lang="pl-PL" b="1" dirty="0" smtClean="0"/>
            </a:br>
            <a:endParaRPr lang="pl-PL" dirty="0"/>
          </a:p>
        </p:txBody>
      </p:sp>
      <p:pic>
        <p:nvPicPr>
          <p:cNvPr id="88066" name="Picture 2" descr="http://www.katedra.nast.pl/literatura/plebiscyt2009.jpg"/>
          <p:cNvPicPr>
            <a:picLocks noChangeAspect="1" noChangeArrowheads="1"/>
          </p:cNvPicPr>
          <p:nvPr/>
        </p:nvPicPr>
        <p:blipFill>
          <a:blip r:embed="rId2" cstate="print"/>
          <a:srcRect/>
          <a:stretch>
            <a:fillRect/>
          </a:stretch>
        </p:blipFill>
        <p:spPr bwMode="auto">
          <a:xfrm>
            <a:off x="5508104" y="1844824"/>
            <a:ext cx="2952328" cy="41965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diamon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idx="1"/>
          </p:nvPr>
        </p:nvSpPr>
        <p:spPr>
          <a:xfrm>
            <a:off x="706438" y="1350963"/>
            <a:ext cx="4152900" cy="5318125"/>
          </a:xfrm>
        </p:spPr>
        <p:txBody>
          <a:bodyPr/>
          <a:lstStyle/>
          <a:p>
            <a:pPr>
              <a:defRPr/>
            </a:pPr>
            <a:r>
              <a:rPr lang="pl-PL" dirty="0" smtClean="0"/>
              <a:t>W pierwszej w tym roku Nowej Fantastyce ukazał się Top Dekady według autorów i literaturoznawców związanych z pismem, podsumowujący mijające fantastyczne dziesięciolecie. Na szóstym miejscu znalazł się cykl „Felix, Net i </a:t>
            </a:r>
            <a:r>
              <a:rPr lang="pl-PL" dirty="0" err="1" smtClean="0"/>
              <a:t>Nika</a:t>
            </a:r>
            <a:r>
              <a:rPr lang="pl-PL" dirty="0" smtClean="0"/>
              <a:t>”. Z wydawnictwa </a:t>
            </a:r>
            <a:r>
              <a:rPr lang="pl-PL" dirty="0" err="1" smtClean="0"/>
              <a:t>Powergraph</a:t>
            </a:r>
            <a:r>
              <a:rPr lang="pl-PL" dirty="0" smtClean="0"/>
              <a:t> w kategorii Literatura Polska znalazły się tam jeszcze „Opowieści z </a:t>
            </a:r>
            <a:r>
              <a:rPr lang="pl-PL" dirty="0" err="1" smtClean="0"/>
              <a:t>meekhańskiego</a:t>
            </a:r>
            <a:r>
              <a:rPr lang="pl-PL" dirty="0" smtClean="0"/>
              <a:t> pogranicza” Roberta M. Wegnera (miejsce 9), a w kategorii Wydarzenie drugą dziesiątkę zamyka polska edycja magazynu „Fantasy &amp; Science </a:t>
            </a:r>
            <a:r>
              <a:rPr lang="pl-PL" dirty="0" err="1" smtClean="0"/>
              <a:t>Fiction</a:t>
            </a:r>
            <a:r>
              <a:rPr lang="pl-PL" dirty="0" smtClean="0"/>
              <a:t>”.</a:t>
            </a:r>
            <a:endParaRPr lang="pl-PL" dirty="0"/>
          </a:p>
        </p:txBody>
      </p:sp>
      <p:sp>
        <p:nvSpPr>
          <p:cNvPr id="3" name="Tytuł 2"/>
          <p:cNvSpPr>
            <a:spLocks noGrp="1"/>
          </p:cNvSpPr>
          <p:nvPr>
            <p:ph type="title"/>
          </p:nvPr>
        </p:nvSpPr>
        <p:spPr>
          <a:xfrm>
            <a:off x="706438" y="512763"/>
            <a:ext cx="8156575" cy="776287"/>
          </a:xfrm>
        </p:spPr>
        <p:txBody>
          <a:bodyPr/>
          <a:lstStyle/>
          <a:p>
            <a:pPr algn="ctr">
              <a:defRPr/>
            </a:pPr>
            <a:r>
              <a:rPr lang="pl-PL" b="1" dirty="0" smtClean="0"/>
              <a:t>Top dekady Nowej Fantastyki</a:t>
            </a:r>
            <a:br>
              <a:rPr lang="pl-PL" b="1" dirty="0" smtClean="0"/>
            </a:br>
            <a:endParaRPr lang="pl-PL" dirty="0"/>
          </a:p>
        </p:txBody>
      </p:sp>
      <p:pic>
        <p:nvPicPr>
          <p:cNvPr id="87042" name="Picture 2" descr="Powiększenie - Poltergeist"/>
          <p:cNvPicPr>
            <a:picLocks noChangeAspect="1" noChangeArrowheads="1"/>
          </p:cNvPicPr>
          <p:nvPr/>
        </p:nvPicPr>
        <p:blipFill>
          <a:blip r:embed="rId2" cstate="print"/>
          <a:srcRect/>
          <a:stretch>
            <a:fillRect/>
          </a:stretch>
        </p:blipFill>
        <p:spPr bwMode="auto">
          <a:xfrm>
            <a:off x="5148064" y="1105302"/>
            <a:ext cx="3672408" cy="522706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plus/>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idx="1"/>
          </p:nvPr>
        </p:nvSpPr>
        <p:spPr>
          <a:xfrm>
            <a:off x="395288" y="1350963"/>
            <a:ext cx="3816350" cy="5102225"/>
          </a:xfrm>
        </p:spPr>
        <p:txBody>
          <a:bodyPr/>
          <a:lstStyle/>
          <a:p>
            <a:pPr>
              <a:defRPr/>
            </a:pPr>
            <a:endParaRPr lang="pl-PL" dirty="0" smtClean="0"/>
          </a:p>
          <a:p>
            <a:pPr>
              <a:defRPr/>
            </a:pPr>
            <a:endParaRPr lang="pl-PL" dirty="0" smtClean="0"/>
          </a:p>
          <a:p>
            <a:pPr>
              <a:defRPr/>
            </a:pPr>
            <a:r>
              <a:rPr lang="pl-PL" dirty="0" smtClean="0"/>
              <a:t>1-ego października 2011-ego roku w Katowicach Rafał Kosik odebrał przyznaną wydawnictwu </a:t>
            </a:r>
            <a:r>
              <a:rPr lang="pl-PL" dirty="0" err="1" smtClean="0"/>
              <a:t>Powergraph</a:t>
            </a:r>
            <a:r>
              <a:rPr lang="pl-PL" dirty="0" smtClean="0"/>
              <a:t> </a:t>
            </a:r>
            <a:r>
              <a:rPr lang="pl-PL" dirty="0" err="1" smtClean="0"/>
              <a:t>Śląkfę</a:t>
            </a:r>
            <a:r>
              <a:rPr lang="pl-PL" dirty="0" smtClean="0"/>
              <a:t>. </a:t>
            </a:r>
            <a:r>
              <a:rPr lang="pl-PL" dirty="0" err="1" smtClean="0"/>
              <a:t>Śląkfa</a:t>
            </a:r>
            <a:r>
              <a:rPr lang="pl-PL" dirty="0" smtClean="0"/>
              <a:t> jest istniejącą od 1984r. nagrodą, przyznawaną przez Śląski Klub Fantastyki. Laureaci wybierani są w trzech kategoriach: Twórca, Wydawca i Fan. Wyboru dokonuje jury, w skład którego wchodzą członkowie zarządu Klubu oraz inne zaproszone osoby. </a:t>
            </a:r>
            <a:endParaRPr lang="pl-PL" dirty="0"/>
          </a:p>
        </p:txBody>
      </p:sp>
      <p:sp>
        <p:nvSpPr>
          <p:cNvPr id="3" name="Tytuł 2"/>
          <p:cNvSpPr>
            <a:spLocks noGrp="1"/>
          </p:cNvSpPr>
          <p:nvPr>
            <p:ph type="title"/>
          </p:nvPr>
        </p:nvSpPr>
        <p:spPr>
          <a:xfrm>
            <a:off x="706438" y="512763"/>
            <a:ext cx="8156575" cy="776287"/>
          </a:xfrm>
        </p:spPr>
        <p:txBody>
          <a:bodyPr/>
          <a:lstStyle/>
          <a:p>
            <a:pPr algn="ctr">
              <a:defRPr/>
            </a:pPr>
            <a:r>
              <a:rPr lang="pl-PL" sz="3200" b="1" dirty="0" err="1" smtClean="0"/>
              <a:t>Śląkfa</a:t>
            </a:r>
            <a:r>
              <a:rPr lang="pl-PL" sz="3200" b="1" dirty="0" smtClean="0"/>
              <a:t> dla </a:t>
            </a:r>
            <a:r>
              <a:rPr lang="pl-PL" sz="3200" b="1" dirty="0" err="1" smtClean="0"/>
              <a:t>Powergraphu</a:t>
            </a:r>
            <a:r>
              <a:rPr lang="pl-PL" sz="3200" b="1" dirty="0" smtClean="0"/>
              <a:t> odebrana</a:t>
            </a:r>
            <a:r>
              <a:rPr lang="pl-PL" b="1" dirty="0" smtClean="0"/>
              <a:t/>
            </a:r>
            <a:br>
              <a:rPr lang="pl-PL" b="1" dirty="0" smtClean="0"/>
            </a:br>
            <a:endParaRPr lang="pl-PL" dirty="0"/>
          </a:p>
        </p:txBody>
      </p:sp>
      <p:pic>
        <p:nvPicPr>
          <p:cNvPr id="94210" name="Picture 2" descr="http://rafalkosik.com/wp-content/files/photos/2011/111002_slakwa.jpg"/>
          <p:cNvPicPr>
            <a:picLocks noChangeAspect="1" noChangeArrowheads="1"/>
          </p:cNvPicPr>
          <p:nvPr/>
        </p:nvPicPr>
        <p:blipFill>
          <a:blip r:embed="rId2" cstate="print"/>
          <a:srcRect/>
          <a:stretch>
            <a:fillRect/>
          </a:stretch>
        </p:blipFill>
        <p:spPr bwMode="auto">
          <a:xfrm>
            <a:off x="5220072" y="1412776"/>
            <a:ext cx="3338119" cy="504056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circl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idx="1"/>
          </p:nvPr>
        </p:nvSpPr>
        <p:spPr>
          <a:xfrm>
            <a:off x="395288" y="5013325"/>
            <a:ext cx="8748712" cy="1728788"/>
          </a:xfrm>
        </p:spPr>
        <p:txBody>
          <a:bodyPr/>
          <a:lstStyle/>
          <a:p>
            <a:pPr>
              <a:defRPr/>
            </a:pPr>
            <a:r>
              <a:rPr lang="pl-PL" dirty="0" smtClean="0"/>
              <a:t>W październiku 2012-ego roku Rafał Kosik dostał pierwszy w życiu medal. Medal za wkład w rozwój fantastyki w Polsce. Odznaczenie odebrał z rąk dyrektora Narodowego Centrum Kultury, Pana Krzysztofa Dudka. Odbyło się to przy okazji trzydziestolecia miesięcznika Nowa Fantastyka (dawniej Fantastyka) podczas Międzynarodowego Festiwalu </a:t>
            </a:r>
            <a:r>
              <a:rPr lang="pl-PL" dirty="0" err="1" smtClean="0"/>
              <a:t>Komisku</a:t>
            </a:r>
            <a:r>
              <a:rPr lang="pl-PL" dirty="0" smtClean="0"/>
              <a:t> i gier w Łodzi.</a:t>
            </a:r>
          </a:p>
        </p:txBody>
      </p:sp>
      <p:sp>
        <p:nvSpPr>
          <p:cNvPr id="3" name="Tytuł 2"/>
          <p:cNvSpPr>
            <a:spLocks noGrp="1"/>
          </p:cNvSpPr>
          <p:nvPr>
            <p:ph type="title"/>
          </p:nvPr>
        </p:nvSpPr>
        <p:spPr>
          <a:xfrm>
            <a:off x="2051050" y="188913"/>
            <a:ext cx="6811963" cy="1079500"/>
          </a:xfrm>
        </p:spPr>
        <p:txBody>
          <a:bodyPr/>
          <a:lstStyle/>
          <a:p>
            <a:pPr algn="r">
              <a:defRPr/>
            </a:pPr>
            <a:r>
              <a:rPr lang="pl-PL" sz="3200" b="1" dirty="0" smtClean="0"/>
              <a:t>Medal za zasługi dla polskiej Fantastyki</a:t>
            </a:r>
            <a:r>
              <a:rPr lang="pl-PL" b="1" dirty="0" smtClean="0"/>
              <a:t/>
            </a:r>
            <a:br>
              <a:rPr lang="pl-PL" b="1" dirty="0" smtClean="0"/>
            </a:br>
            <a:endParaRPr lang="pl-PL" dirty="0"/>
          </a:p>
        </p:txBody>
      </p:sp>
      <p:pic>
        <p:nvPicPr>
          <p:cNvPr id="93185" name="Picture 1"/>
          <p:cNvPicPr>
            <a:picLocks noChangeAspect="1" noChangeArrowheads="1"/>
          </p:cNvPicPr>
          <p:nvPr/>
        </p:nvPicPr>
        <p:blipFill>
          <a:blip r:embed="rId2" cstate="print"/>
          <a:srcRect/>
          <a:stretch>
            <a:fillRect/>
          </a:stretch>
        </p:blipFill>
        <p:spPr bwMode="auto">
          <a:xfrm>
            <a:off x="971600" y="1340768"/>
            <a:ext cx="7661651" cy="352839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diamon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00113" y="260350"/>
            <a:ext cx="8243887" cy="936625"/>
          </a:xfrm>
        </p:spPr>
        <p:txBody>
          <a:bodyPr/>
          <a:lstStyle/>
          <a:p>
            <a:pPr>
              <a:defRPr/>
            </a:pPr>
            <a:r>
              <a:rPr lang="pl-PL" dirty="0" smtClean="0"/>
              <a:t>Artykuł o Rafale Kosiku</a:t>
            </a:r>
            <a:endParaRPr lang="pl-PL" dirty="0"/>
          </a:p>
        </p:txBody>
      </p:sp>
      <p:sp>
        <p:nvSpPr>
          <p:cNvPr id="3" name="Symbol zastępczy zawartości 2"/>
          <p:cNvSpPr>
            <a:spLocks noGrp="1"/>
          </p:cNvSpPr>
          <p:nvPr>
            <p:ph idx="1"/>
          </p:nvPr>
        </p:nvSpPr>
        <p:spPr>
          <a:xfrm>
            <a:off x="539750" y="692150"/>
            <a:ext cx="8147050" cy="6165850"/>
          </a:xfrm>
        </p:spPr>
        <p:txBody>
          <a:bodyPr/>
          <a:lstStyle/>
          <a:p>
            <a:pPr>
              <a:defRPr/>
            </a:pPr>
            <a:endParaRPr lang="pl-PL" dirty="0" smtClean="0"/>
          </a:p>
          <a:p>
            <a:pPr>
              <a:defRPr/>
            </a:pPr>
            <a:r>
              <a:rPr lang="pl-PL" dirty="0" smtClean="0"/>
              <a:t>„</a:t>
            </a:r>
            <a:r>
              <a:rPr lang="pl-PL" dirty="0" err="1" smtClean="0"/>
              <a:t>Rewalacje</a:t>
            </a:r>
            <a:r>
              <a:rPr lang="pl-PL" dirty="0" smtClean="0"/>
              <a:t>” to pismo wydawane przez młodzieżowy obóz dziennikarski „Potęga Prasy” w Rewalu. Młodzi adepci sztuki dziennikarskiej pod okiem wykwalifikowanej kadry zdobywają dziennikarskie szlify Klaudia </a:t>
            </a:r>
            <a:r>
              <a:rPr lang="pl-PL" dirty="0" err="1" smtClean="0"/>
              <a:t>Wawrzeszkiewicz</a:t>
            </a:r>
            <a:r>
              <a:rPr lang="pl-PL" dirty="0" smtClean="0"/>
              <a:t>, która napisała profesjonalny artykuł na temat Rafała Kosika. </a:t>
            </a:r>
          </a:p>
          <a:p>
            <a:pPr>
              <a:defRPr/>
            </a:pPr>
            <a:r>
              <a:rPr lang="pl-PL" dirty="0" smtClean="0"/>
              <a:t>Artykuł dostępny </a:t>
            </a:r>
            <a:r>
              <a:rPr lang="pl-PL" dirty="0" smtClean="0">
                <a:solidFill>
                  <a:schemeClr val="accent6">
                    <a:lumMod val="60000"/>
                    <a:lumOff val="40000"/>
                  </a:schemeClr>
                </a:solidFill>
                <a:hlinkClick r:id="rId2"/>
              </a:rPr>
              <a:t>tutaj</a:t>
            </a:r>
            <a:r>
              <a:rPr lang="pl-PL" dirty="0" smtClean="0"/>
              <a:t>. (str.15)</a:t>
            </a:r>
          </a:p>
        </p:txBody>
      </p:sp>
    </p:spTree>
  </p:cSld>
  <p:clrMapOvr>
    <a:masterClrMapping/>
  </p:clrMapOvr>
  <p:transition>
    <p:randomBar dir="ver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ctrTitle"/>
          </p:nvPr>
        </p:nvSpPr>
        <p:spPr/>
        <p:txBody>
          <a:bodyPr/>
          <a:lstStyle/>
          <a:p>
            <a:pPr eaLnBrk="1" fontAlgn="auto" hangingPunct="1">
              <a:spcAft>
                <a:spcPts val="0"/>
              </a:spcAft>
              <a:defRPr/>
            </a:pPr>
            <a:r>
              <a:rPr lang="pl-PL" dirty="0" smtClean="0">
                <a:solidFill>
                  <a:schemeClr val="tx2">
                    <a:satMod val="200000"/>
                  </a:schemeClr>
                </a:solidFill>
              </a:rPr>
              <a:t>Felix, Net i </a:t>
            </a:r>
            <a:r>
              <a:rPr lang="pl-PL" dirty="0" err="1" smtClean="0">
                <a:solidFill>
                  <a:schemeClr val="tx2">
                    <a:satMod val="200000"/>
                  </a:schemeClr>
                </a:solidFill>
              </a:rPr>
              <a:t>Nika</a:t>
            </a:r>
            <a:r>
              <a:rPr lang="pl-PL" dirty="0" smtClean="0">
                <a:solidFill>
                  <a:schemeClr val="tx2">
                    <a:satMod val="200000"/>
                  </a:schemeClr>
                </a:solidFill>
              </a:rPr>
              <a:t> oraz teoretycznie możliwa katastrofa</a:t>
            </a:r>
            <a:endParaRPr lang="pl-PL" dirty="0">
              <a:solidFill>
                <a:schemeClr val="tx2">
                  <a:satMod val="200000"/>
                </a:schemeClr>
              </a:solidFill>
            </a:endParaRPr>
          </a:p>
        </p:txBody>
      </p:sp>
      <p:sp>
        <p:nvSpPr>
          <p:cNvPr id="28675" name="Podtytuł 4"/>
          <p:cNvSpPr>
            <a:spLocks noGrp="1"/>
          </p:cNvSpPr>
          <p:nvPr>
            <p:ph type="subTitle" idx="1"/>
          </p:nvPr>
        </p:nvSpPr>
        <p:spPr>
          <a:xfrm>
            <a:off x="900113" y="2852738"/>
            <a:ext cx="7772400" cy="1508125"/>
          </a:xfrm>
        </p:spPr>
        <p:txBody>
          <a:bodyPr/>
          <a:lstStyle/>
          <a:p>
            <a:pPr eaLnBrk="1" hangingPunct="1">
              <a:spcBef>
                <a:spcPct val="0"/>
              </a:spcBef>
            </a:pPr>
            <a:r>
              <a:rPr lang="pl-PL" smtClean="0"/>
              <a:t>Streszczenie</a:t>
            </a: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nodeType="with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set>
                                      <p:cBhvr>
                                        <p:cTn id="7" dur="228" fill="hold">
                                          <p:stCondLst>
                                            <p:cond delay="0"/>
                                          </p:stCondLst>
                                        </p:cTn>
                                        <p:tgtEl>
                                          <p:spTgt spid="4"/>
                                        </p:tgtEl>
                                        <p:attrNameLst>
                                          <p:attrName>style.rotation</p:attrName>
                                        </p:attrNameLst>
                                      </p:cBhvr>
                                      <p:to>
                                        <p:strVal val="-45.0"/>
                                      </p:to>
                                    </p:set>
                                    <p:anim calcmode="lin" valueType="num">
                                      <p:cBhvr>
                                        <p:cTn id="8" dur="228" fill="hold">
                                          <p:stCondLst>
                                            <p:cond delay="228"/>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4"/>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12000"/>
                            </p:stCondLst>
                            <p:childTnLst>
                              <p:par>
                                <p:cTn id="13" presetID="29" presetClass="entr" presetSubtype="0" fill="hold" nodeType="afterEffect">
                                  <p:stCondLst>
                                    <p:cond delay="0"/>
                                  </p:stCondLst>
                                  <p:childTnLst>
                                    <p:set>
                                      <p:cBhvr>
                                        <p:cTn id="14" dur="1" fill="hold">
                                          <p:stCondLst>
                                            <p:cond delay="0"/>
                                          </p:stCondLst>
                                        </p:cTn>
                                        <p:tgtEl>
                                          <p:spTgt spid="28675">
                                            <p:txEl>
                                              <p:pRg st="0" end="0"/>
                                            </p:txEl>
                                          </p:spTgt>
                                        </p:tgtEl>
                                        <p:attrNameLst>
                                          <p:attrName>style.visibility</p:attrName>
                                        </p:attrNameLst>
                                      </p:cBhvr>
                                      <p:to>
                                        <p:strVal val="visible"/>
                                      </p:to>
                                    </p:set>
                                    <p:anim calcmode="lin" valueType="num">
                                      <p:cBhvr>
                                        <p:cTn id="15" dur="2000" fill="hold"/>
                                        <p:tgtEl>
                                          <p:spTgt spid="28675">
                                            <p:txEl>
                                              <p:pRg st="0" end="0"/>
                                            </p:txEl>
                                          </p:spTgt>
                                        </p:tgtEl>
                                        <p:attrNameLst>
                                          <p:attrName>ppt_x</p:attrName>
                                        </p:attrNameLst>
                                      </p:cBhvr>
                                      <p:tavLst>
                                        <p:tav tm="0">
                                          <p:val>
                                            <p:strVal val="#ppt_x-.2"/>
                                          </p:val>
                                        </p:tav>
                                        <p:tav tm="100000">
                                          <p:val>
                                            <p:strVal val="#ppt_x"/>
                                          </p:val>
                                        </p:tav>
                                      </p:tavLst>
                                    </p:anim>
                                    <p:anim calcmode="lin" valueType="num">
                                      <p:cBhvr>
                                        <p:cTn id="16" dur="2000" fill="hold"/>
                                        <p:tgtEl>
                                          <p:spTgt spid="2867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7" dur="2000"/>
                                        <p:tgtEl>
                                          <p:spTgt spid="286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ymbol zastępczy zawartości 2"/>
          <p:cNvSpPr>
            <a:spLocks noGrp="1"/>
          </p:cNvSpPr>
          <p:nvPr>
            <p:ph idx="1"/>
          </p:nvPr>
        </p:nvSpPr>
        <p:spPr>
          <a:xfrm>
            <a:off x="0" y="0"/>
            <a:ext cx="9144000" cy="6858000"/>
          </a:xfrm>
        </p:spPr>
        <p:txBody>
          <a:bodyPr/>
          <a:lstStyle/>
          <a:p>
            <a:pPr eaLnBrk="1" hangingPunct="1">
              <a:buFont typeface="Wingdings" pitchFamily="2" charset="2"/>
              <a:buNone/>
            </a:pPr>
            <a:r>
              <a:rPr lang="pl-PL" smtClean="0"/>
              <a:t>	</a:t>
            </a:r>
          </a:p>
          <a:p>
            <a:pPr eaLnBrk="1" hangingPunct="1">
              <a:buFont typeface="Wingdings" pitchFamily="2" charset="2"/>
              <a:buNone/>
            </a:pPr>
            <a:endParaRPr lang="pl-PL" smtClean="0"/>
          </a:p>
          <a:p>
            <a:pPr eaLnBrk="1" hangingPunct="1">
              <a:buFont typeface="Wingdings" pitchFamily="2" charset="2"/>
              <a:buNone/>
            </a:pPr>
            <a:endParaRPr lang="pl-PL" smtClean="0"/>
          </a:p>
          <a:p>
            <a:pPr eaLnBrk="1" hangingPunct="1">
              <a:buFont typeface="Wingdings" pitchFamily="2" charset="2"/>
              <a:buNone/>
            </a:pPr>
            <a:r>
              <a:rPr lang="pl-PL" smtClean="0"/>
              <a:t>		Felix, Net i Nika to trójka przyjaciół, którzy poznali się niecały rok temu, podczas rozpoczęcia nauki w 1 klasie gimnazjum nr.13 im. Stefana Kuszmińskiego. Teraz, po zakończeniu roku szkolnego, nadszedł czas na długo upragnione wakacje, które przyjaciele planują spędzić razem, jednak wszystko wskazują na to że im się nie uda.</a:t>
            </a:r>
          </a:p>
          <a:p>
            <a:pPr eaLnBrk="1" hangingPunct="1"/>
            <a:endParaRPr lang="pl-PL" smtClean="0"/>
          </a:p>
        </p:txBody>
      </p:sp>
    </p:spTree>
  </p:cSld>
  <p:clrMapOvr>
    <a:masterClrMapping/>
  </p:clrMapOvr>
  <p:transition>
    <p:blinds/>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ymbol zastępczy zawartości 2"/>
          <p:cNvSpPr>
            <a:spLocks noGrp="1"/>
          </p:cNvSpPr>
          <p:nvPr>
            <p:ph idx="1"/>
          </p:nvPr>
        </p:nvSpPr>
        <p:spPr>
          <a:xfrm>
            <a:off x="0" y="0"/>
            <a:ext cx="9144000" cy="6858000"/>
          </a:xfrm>
        </p:spPr>
        <p:txBody>
          <a:bodyPr/>
          <a:lstStyle/>
          <a:p>
            <a:pPr eaLnBrk="1" hangingPunct="1">
              <a:buFont typeface="Wingdings" pitchFamily="2" charset="2"/>
              <a:buNone/>
            </a:pPr>
            <a:r>
              <a:rPr lang="pl-PL" smtClean="0"/>
              <a:t>	</a:t>
            </a:r>
          </a:p>
          <a:p>
            <a:pPr eaLnBrk="1" hangingPunct="1">
              <a:buFont typeface="Wingdings" pitchFamily="2" charset="2"/>
              <a:buNone/>
            </a:pPr>
            <a:endParaRPr lang="pl-PL" smtClean="0"/>
          </a:p>
          <a:p>
            <a:pPr eaLnBrk="1" hangingPunct="1">
              <a:buFont typeface="Wingdings" pitchFamily="2" charset="2"/>
              <a:buNone/>
            </a:pPr>
            <a:endParaRPr lang="pl-PL" smtClean="0"/>
          </a:p>
          <a:p>
            <a:pPr eaLnBrk="1" hangingPunct="1">
              <a:buFont typeface="Wingdings" pitchFamily="2" charset="2"/>
              <a:buNone/>
            </a:pPr>
            <a:r>
              <a:rPr lang="pl-PL" smtClean="0"/>
              <a:t>		Tuż przed zakończeniem szkoły,  przez znalezienie się w niewłaściwym miejscu, w niewłaściwym czasie, wpadają w kłopoty, przez co zostają zawieszeni w prawach ucznia, a ich rodzice stają się nieprzychylni ich planom i marzeniom o wspólnej wyprawie. Jednak po nocnej wyprawie do szkoły, wszystkie ich problemy nagle znikają, a oni sami zostają uniewinnieni. </a:t>
            </a:r>
          </a:p>
        </p:txBody>
      </p:sp>
    </p:spTree>
  </p:cSld>
  <p:clrMapOvr>
    <a:masterClrMapping/>
  </p:clrMapOvr>
  <p:transition>
    <p:blinds dir="ver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ymbol zastępczy zawartości 2"/>
          <p:cNvSpPr>
            <a:spLocks noGrp="1"/>
          </p:cNvSpPr>
          <p:nvPr>
            <p:ph idx="1"/>
          </p:nvPr>
        </p:nvSpPr>
        <p:spPr>
          <a:xfrm>
            <a:off x="0" y="26988"/>
            <a:ext cx="9144000" cy="6858000"/>
          </a:xfrm>
        </p:spPr>
        <p:txBody>
          <a:bodyPr/>
          <a:lstStyle/>
          <a:p>
            <a:pPr eaLnBrk="1" hangingPunct="1">
              <a:buFont typeface="Wingdings" pitchFamily="2" charset="2"/>
              <a:buNone/>
            </a:pPr>
            <a:r>
              <a:rPr lang="pl-PL" smtClean="0"/>
              <a:t>	</a:t>
            </a:r>
          </a:p>
          <a:p>
            <a:pPr eaLnBrk="1" hangingPunct="1">
              <a:buFont typeface="Wingdings" pitchFamily="2" charset="2"/>
              <a:buNone/>
            </a:pPr>
            <a:endParaRPr lang="pl-PL" smtClean="0"/>
          </a:p>
          <a:p>
            <a:pPr eaLnBrk="1" hangingPunct="1">
              <a:buFont typeface="Wingdings" pitchFamily="2" charset="2"/>
              <a:buNone/>
            </a:pPr>
            <a:endParaRPr lang="pl-PL" smtClean="0"/>
          </a:p>
          <a:p>
            <a:pPr eaLnBrk="1" hangingPunct="1">
              <a:buFont typeface="Wingdings" pitchFamily="2" charset="2"/>
              <a:buNone/>
            </a:pPr>
            <a:r>
              <a:rPr lang="pl-PL" smtClean="0"/>
              <a:t>		W sprawie wakacji, także dochodzi do przełomu, kiedy tata Felixa, dotychczas prowadzący badanie nad morzem w ośrodku Milo, proponuje im wspólne wczasy właśnie w tym miejscu. Uradowani przyjaciele z chęcią przystają na propozycję i już parę dni potem znajdują się w niewielkiej drewnianej chacie, usytuowanej nad samym morzem.</a:t>
            </a:r>
          </a:p>
        </p:txBody>
      </p:sp>
    </p:spTree>
  </p:cSld>
  <p:clrMapOvr>
    <a:masterClrMapping/>
  </p:clrMapOvr>
  <p:transition>
    <p:checke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ymbol zastępczy zawartości 2"/>
          <p:cNvSpPr>
            <a:spLocks noGrp="1"/>
          </p:cNvSpPr>
          <p:nvPr>
            <p:ph idx="1"/>
          </p:nvPr>
        </p:nvSpPr>
        <p:spPr>
          <a:xfrm>
            <a:off x="0" y="0"/>
            <a:ext cx="9144000" cy="6858000"/>
          </a:xfrm>
        </p:spPr>
        <p:txBody>
          <a:bodyPr/>
          <a:lstStyle/>
          <a:p>
            <a:pPr eaLnBrk="1" hangingPunct="1">
              <a:buFont typeface="Wingdings" pitchFamily="2" charset="2"/>
              <a:buNone/>
            </a:pPr>
            <a:r>
              <a:rPr lang="pl-PL" smtClean="0"/>
              <a:t>	</a:t>
            </a:r>
          </a:p>
          <a:p>
            <a:pPr eaLnBrk="1" hangingPunct="1">
              <a:buFont typeface="Wingdings" pitchFamily="2" charset="2"/>
              <a:buNone/>
            </a:pPr>
            <a:endParaRPr lang="pl-PL" smtClean="0"/>
          </a:p>
          <a:p>
            <a:pPr eaLnBrk="1" hangingPunct="1">
              <a:buFont typeface="Wingdings" pitchFamily="2" charset="2"/>
              <a:buNone/>
            </a:pPr>
            <a:endParaRPr lang="pl-PL" smtClean="0"/>
          </a:p>
          <a:p>
            <a:pPr eaLnBrk="1" hangingPunct="1">
              <a:buFont typeface="Wingdings" pitchFamily="2" charset="2"/>
              <a:buNone/>
            </a:pPr>
            <a:r>
              <a:rPr lang="pl-PL" smtClean="0"/>
              <a:t>		W niewielkiej odległości znajduje się także latarnia morska oraz chatka tajemniczego rybaka… Przyjaciele dowiadują się że w instytucie w którym tata Felixa spędził ostatnio tyle czasu, prowadzone są badania nad pierścieniem, zwanym Wunrung. Wkrótce wychodzi także na jaw sprawa tajemniczego zaginięcia olbrzymiego oddziału niemieckich żołnierzy podczas II wojny światowej. </a:t>
            </a:r>
          </a:p>
        </p:txBody>
      </p:sp>
    </p:spTree>
  </p:cSld>
  <p:clrMapOvr>
    <a:masterClrMapping/>
  </p:clrMapOvr>
  <p:transition>
    <p:checke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ytuł 1"/>
          <p:cNvSpPr>
            <a:spLocks noGrp="1"/>
          </p:cNvSpPr>
          <p:nvPr>
            <p:ph type="title"/>
          </p:nvPr>
        </p:nvSpPr>
        <p:spPr/>
        <p:txBody>
          <a:bodyPr/>
          <a:lstStyle/>
          <a:p>
            <a:pPr algn="ctr" eaLnBrk="1" fontAlgn="auto" hangingPunct="1">
              <a:spcAft>
                <a:spcPts val="0"/>
              </a:spcAft>
              <a:defRPr/>
            </a:pPr>
            <a:r>
              <a:rPr lang="pl-PL" dirty="0" smtClean="0">
                <a:solidFill>
                  <a:schemeClr val="tx2">
                    <a:satMod val="200000"/>
                  </a:schemeClr>
                </a:solidFill>
              </a:rPr>
              <a:t>Kilka słów o </a:t>
            </a:r>
            <a:r>
              <a:rPr lang="pl-PL" dirty="0" err="1" smtClean="0">
                <a:solidFill>
                  <a:schemeClr val="tx2">
                    <a:satMod val="200000"/>
                  </a:schemeClr>
                </a:solidFill>
              </a:rPr>
              <a:t>p.Rafale</a:t>
            </a:r>
            <a:r>
              <a:rPr lang="pl-PL" dirty="0" smtClean="0">
                <a:solidFill>
                  <a:schemeClr val="tx2">
                    <a:satMod val="200000"/>
                  </a:schemeClr>
                </a:solidFill>
              </a:rPr>
              <a:t> </a:t>
            </a:r>
          </a:p>
        </p:txBody>
      </p:sp>
      <p:sp>
        <p:nvSpPr>
          <p:cNvPr id="13315" name="Symbol zastępczy zawartości 2"/>
          <p:cNvSpPr>
            <a:spLocks noGrp="1"/>
          </p:cNvSpPr>
          <p:nvPr>
            <p:ph idx="1"/>
          </p:nvPr>
        </p:nvSpPr>
        <p:spPr>
          <a:xfrm>
            <a:off x="395288" y="1412875"/>
            <a:ext cx="6048375" cy="4943475"/>
          </a:xfrm>
        </p:spPr>
        <p:txBody>
          <a:bodyPr/>
          <a:lstStyle/>
          <a:p>
            <a:pPr eaLnBrk="1" hangingPunct="1">
              <a:buFont typeface="Arial" pitchFamily="34" charset="0"/>
              <a:buNone/>
            </a:pPr>
            <a:r>
              <a:rPr lang="pl-PL" smtClean="0">
                <a:latin typeface="Arial" pitchFamily="34" charset="0"/>
              </a:rPr>
              <a:t>	</a:t>
            </a:r>
            <a:r>
              <a:rPr lang="pl-PL" smtClean="0"/>
              <a:t>W 2008 roku ukazała się jego kolejna powieść </a:t>
            </a:r>
            <a:r>
              <a:rPr lang="pl-PL" i="1" smtClean="0"/>
              <a:t>Kameleon</a:t>
            </a:r>
            <a:r>
              <a:rPr lang="pl-PL" smtClean="0"/>
              <a:t>, która w roku 2009 otrzymała nagrodę główną Nagrody Literackiej im. Jerzego Żuławskiego oraz Nagrodę im. Janusza A. Zajdla.</a:t>
            </a:r>
          </a:p>
          <a:p>
            <a:pPr eaLnBrk="1" hangingPunct="1">
              <a:buFont typeface="Arial" pitchFamily="34" charset="0"/>
              <a:buNone/>
            </a:pPr>
            <a:r>
              <a:rPr lang="pl-PL" smtClean="0">
                <a:latin typeface="Arial" pitchFamily="34" charset="0"/>
              </a:rPr>
              <a:t>	</a:t>
            </a:r>
            <a:r>
              <a:rPr lang="pl-PL" smtClean="0"/>
              <a:t>W latach 2004-2012 wydanych zostało 10 jego książek science-fiction dla młodzieży z serii </a:t>
            </a:r>
            <a:r>
              <a:rPr lang="pl-PL" i="1" smtClean="0"/>
              <a:t>Felix, Net i Nika</a:t>
            </a:r>
            <a:r>
              <a:rPr lang="pl-PL" smtClean="0"/>
              <a:t>.</a:t>
            </a:r>
          </a:p>
          <a:p>
            <a:pPr eaLnBrk="1" hangingPunct="1"/>
            <a:endParaRPr lang="pl-PL" smtClean="0"/>
          </a:p>
        </p:txBody>
      </p:sp>
      <p:pic>
        <p:nvPicPr>
          <p:cNvPr id="13318" name="Picture 6" descr="http://images.bestiariusz.pl/wiadomosci/5837.jpg"/>
          <p:cNvPicPr>
            <a:picLocks noChangeAspect="1" noChangeArrowheads="1"/>
          </p:cNvPicPr>
          <p:nvPr/>
        </p:nvPicPr>
        <p:blipFill>
          <a:blip r:embed="rId2" cstate="print"/>
          <a:srcRect/>
          <a:stretch>
            <a:fillRect/>
          </a:stretch>
        </p:blipFill>
        <p:spPr bwMode="auto">
          <a:xfrm>
            <a:off x="6516216" y="2132856"/>
            <a:ext cx="2352675" cy="35052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pull dir="lu"/>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ymbol zastępczy zawartości 2"/>
          <p:cNvSpPr>
            <a:spLocks noGrp="1"/>
          </p:cNvSpPr>
          <p:nvPr>
            <p:ph idx="1"/>
          </p:nvPr>
        </p:nvSpPr>
        <p:spPr>
          <a:xfrm>
            <a:off x="0" y="1125538"/>
            <a:ext cx="9144000" cy="6858000"/>
          </a:xfrm>
        </p:spPr>
        <p:txBody>
          <a:bodyPr/>
          <a:lstStyle/>
          <a:p>
            <a:pPr eaLnBrk="1" hangingPunct="1">
              <a:buFont typeface="Wingdings" pitchFamily="2" charset="2"/>
              <a:buNone/>
            </a:pPr>
            <a:r>
              <a:rPr lang="pl-PL" smtClean="0"/>
              <a:t>	Niefortunnie dla przyjaciół okazuje się, że tata Felixa musi wracać do Warszawy, gdyż badania nad pierścieniem nie przynoszą żadnych efektów. Pocieszeniem dla przyjaciół ma być przyjazd mamy Felixa, która zostanie z nimi nad morzem, jednak ją także zatrzymują ważne sprawy w Warszawie. Przyjaciele decydują się okłamać ojca, aby pozostać w Milo i spróbować rozwikłać wszystkie tajemnice tego miejsca.</a:t>
            </a:r>
          </a:p>
        </p:txBody>
      </p:sp>
    </p:spTree>
  </p:cSld>
  <p:clrMapOvr>
    <a:masterClrMapping/>
  </p:clrMapOvr>
  <p:transition>
    <p:blinds/>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ymbol zastępczy zawartości 2"/>
          <p:cNvSpPr>
            <a:spLocks noGrp="1"/>
          </p:cNvSpPr>
          <p:nvPr>
            <p:ph idx="1"/>
          </p:nvPr>
        </p:nvSpPr>
        <p:spPr>
          <a:xfrm>
            <a:off x="0" y="0"/>
            <a:ext cx="9144000" cy="6858000"/>
          </a:xfrm>
        </p:spPr>
        <p:txBody>
          <a:bodyPr/>
          <a:lstStyle/>
          <a:p>
            <a:pPr eaLnBrk="1" hangingPunct="1">
              <a:buFont typeface="Wingdings" pitchFamily="2" charset="2"/>
              <a:buNone/>
            </a:pPr>
            <a:r>
              <a:rPr lang="pl-PL" smtClean="0"/>
              <a:t>	</a:t>
            </a:r>
          </a:p>
          <a:p>
            <a:pPr eaLnBrk="1" hangingPunct="1">
              <a:buFont typeface="Wingdings" pitchFamily="2" charset="2"/>
              <a:buNone/>
            </a:pPr>
            <a:endParaRPr lang="pl-PL" smtClean="0"/>
          </a:p>
          <a:p>
            <a:pPr eaLnBrk="1" hangingPunct="1">
              <a:buFont typeface="Wingdings" pitchFamily="2" charset="2"/>
              <a:buNone/>
            </a:pPr>
            <a:r>
              <a:rPr lang="pl-PL" smtClean="0"/>
              <a:t>		</a:t>
            </a:r>
          </a:p>
          <a:p>
            <a:pPr eaLnBrk="1" hangingPunct="1">
              <a:buFont typeface="Wingdings" pitchFamily="2" charset="2"/>
              <a:buNone/>
            </a:pPr>
            <a:r>
              <a:rPr lang="pl-PL" smtClean="0"/>
              <a:t>		Już pierwszej nocy po wyjeździe dorosłych, zaczynają żałować swojej decyzji, gdy widzą widmo niemieckiego żołnierza, szwendające się po podjeździe. Następnego dnia okazuje się, że zapowiada się na sztorm. Przyjaciele poprzez szybki rozwój wypadków, znajdują się Sali z pierścieniem, który zaczyna niepokojąco jaśnieć i wciąga ich w swoje wnętrze.</a:t>
            </a:r>
          </a:p>
        </p:txBody>
      </p:sp>
    </p:spTree>
  </p:cSld>
  <p:clrMapOvr>
    <a:masterClrMapping/>
  </p:clrMapOvr>
  <p:transition>
    <p:checker dir="ver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ymbol zastępczy zawartości 2"/>
          <p:cNvSpPr>
            <a:spLocks noGrp="1"/>
          </p:cNvSpPr>
          <p:nvPr>
            <p:ph idx="1"/>
          </p:nvPr>
        </p:nvSpPr>
        <p:spPr>
          <a:xfrm>
            <a:off x="0" y="0"/>
            <a:ext cx="9144000" cy="6858000"/>
          </a:xfrm>
        </p:spPr>
        <p:txBody>
          <a:bodyPr/>
          <a:lstStyle/>
          <a:p>
            <a:pPr eaLnBrk="1" hangingPunct="1">
              <a:buFont typeface="Wingdings" pitchFamily="2" charset="2"/>
              <a:buNone/>
            </a:pPr>
            <a:r>
              <a:rPr lang="pl-PL" smtClean="0"/>
              <a:t>	</a:t>
            </a:r>
          </a:p>
          <a:p>
            <a:pPr eaLnBrk="1" hangingPunct="1">
              <a:buFont typeface="Wingdings" pitchFamily="2" charset="2"/>
              <a:buNone/>
            </a:pPr>
            <a:endParaRPr lang="pl-PL" smtClean="0"/>
          </a:p>
          <a:p>
            <a:pPr eaLnBrk="1" hangingPunct="1">
              <a:buFont typeface="Wingdings" pitchFamily="2" charset="2"/>
              <a:buNone/>
            </a:pPr>
            <a:endParaRPr lang="pl-PL" smtClean="0"/>
          </a:p>
          <a:p>
            <a:pPr eaLnBrk="1" hangingPunct="1">
              <a:buFont typeface="Wingdings" pitchFamily="2" charset="2"/>
              <a:buNone/>
            </a:pPr>
            <a:r>
              <a:rPr lang="pl-PL" smtClean="0"/>
              <a:t>		Po przebudzeniu, przyjaciele orientują się że nie są już w Milo, lecz znajdują się w… Londynie! Po wielu przygodach, przechodzą wielokrotnie przez pierścień przenosząc się w czasie i próbując rozgryźć działanie pierścienia.</a:t>
            </a:r>
          </a:p>
        </p:txBody>
      </p:sp>
    </p:spTree>
  </p:cSld>
  <p:clrMapOvr>
    <a:masterClrMapping/>
  </p:clrMapOvr>
  <p:transition>
    <p:blinds/>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ymbol zastępczy zawartości 2"/>
          <p:cNvSpPr>
            <a:spLocks noGrp="1"/>
          </p:cNvSpPr>
          <p:nvPr>
            <p:ph idx="1"/>
          </p:nvPr>
        </p:nvSpPr>
        <p:spPr>
          <a:xfrm>
            <a:off x="0" y="0"/>
            <a:ext cx="9144000" cy="6858000"/>
          </a:xfrm>
        </p:spPr>
        <p:txBody>
          <a:bodyPr/>
          <a:lstStyle/>
          <a:p>
            <a:pPr eaLnBrk="1" hangingPunct="1">
              <a:buFont typeface="Wingdings" pitchFamily="2" charset="2"/>
              <a:buNone/>
            </a:pPr>
            <a:r>
              <a:rPr lang="pl-PL" smtClean="0"/>
              <a:t>	</a:t>
            </a:r>
          </a:p>
          <a:p>
            <a:pPr eaLnBrk="1" hangingPunct="1">
              <a:buFont typeface="Wingdings" pitchFamily="2" charset="2"/>
              <a:buNone/>
            </a:pPr>
            <a:endParaRPr lang="pl-PL" smtClean="0"/>
          </a:p>
          <a:p>
            <a:pPr eaLnBrk="1" hangingPunct="1">
              <a:buFont typeface="Wingdings" pitchFamily="2" charset="2"/>
              <a:buNone/>
            </a:pPr>
            <a:endParaRPr lang="pl-PL" smtClean="0"/>
          </a:p>
          <a:p>
            <a:pPr eaLnBrk="1" hangingPunct="1">
              <a:buFont typeface="Wingdings" pitchFamily="2" charset="2"/>
              <a:buNone/>
            </a:pPr>
            <a:r>
              <a:rPr lang="pl-PL" smtClean="0"/>
              <a:t>		W końcu kiedy trafiają do bazy Milo na Warszawskiej pustyni (daleka przyszłość), wchodzą w anomalie powstałą przez przenoszenie się w czasie i spotykają tam żołnierzy SS. Po wymyśleniu sposobu na zniszczenie bezkształta (anomalii) i wykonaniu go, przyjaciele uwalniają siebie i niemieckich żołnierzy. </a:t>
            </a:r>
          </a:p>
        </p:txBody>
      </p:sp>
    </p:spTree>
  </p:cSld>
  <p:clrMapOvr>
    <a:masterClrMapping/>
  </p:clrMapOvr>
  <p:transition>
    <p:blinds dir="ver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ymbol zastępczy zawartości 2"/>
          <p:cNvSpPr>
            <a:spLocks noGrp="1"/>
          </p:cNvSpPr>
          <p:nvPr>
            <p:ph idx="1"/>
          </p:nvPr>
        </p:nvSpPr>
        <p:spPr>
          <a:xfrm>
            <a:off x="107950" y="0"/>
            <a:ext cx="9144000" cy="6858000"/>
          </a:xfrm>
        </p:spPr>
        <p:txBody>
          <a:bodyPr/>
          <a:lstStyle/>
          <a:p>
            <a:pPr eaLnBrk="1" hangingPunct="1"/>
            <a:endParaRPr lang="pl-PL" smtClean="0"/>
          </a:p>
          <a:p>
            <a:pPr eaLnBrk="1" hangingPunct="1"/>
            <a:endParaRPr lang="pl-PL" smtClean="0"/>
          </a:p>
          <a:p>
            <a:pPr eaLnBrk="1" hangingPunct="1">
              <a:buFont typeface="Wingdings" pitchFamily="2" charset="2"/>
              <a:buNone/>
            </a:pPr>
            <a:r>
              <a:rPr lang="pl-PL" smtClean="0"/>
              <a:t>	</a:t>
            </a:r>
          </a:p>
          <a:p>
            <a:pPr eaLnBrk="1" hangingPunct="1">
              <a:buFont typeface="Wingdings" pitchFamily="2" charset="2"/>
              <a:buNone/>
            </a:pPr>
            <a:r>
              <a:rPr lang="pl-PL" smtClean="0"/>
              <a:t>		Nad ranem przyjeżdża po nich porucznik Waligóra (przyjaciel taty Felixa z instytutu). Niemieccy żołnierze zostają uwolnieni, a ich dowódcę Schulza, zabierają agenci w czerni.</a:t>
            </a:r>
          </a:p>
          <a:p>
            <a:pPr eaLnBrk="1" hangingPunct="1">
              <a:buFont typeface="Wingdings" pitchFamily="2" charset="2"/>
              <a:buNone/>
            </a:pPr>
            <a:endParaRPr lang="pl-PL" smtClean="0"/>
          </a:p>
          <a:p>
            <a:pPr eaLnBrk="1" hangingPunct="1">
              <a:buFont typeface="Wingdings" pitchFamily="2" charset="2"/>
              <a:buNone/>
            </a:pPr>
            <a:endParaRPr lang="pl-PL" smtClean="0"/>
          </a:p>
        </p:txBody>
      </p:sp>
    </p:spTree>
  </p:cSld>
  <p:clrMapOvr>
    <a:masterClrMapping/>
  </p:clrMapOvr>
  <p:transition>
    <p:checker dir="vert"/>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ctrTitle"/>
          </p:nvPr>
        </p:nvSpPr>
        <p:spPr/>
        <p:txBody>
          <a:bodyPr/>
          <a:lstStyle/>
          <a:p>
            <a:r>
              <a:rPr lang="pl-PL" dirty="0" smtClean="0"/>
              <a:t>Bibliografia</a:t>
            </a:r>
            <a:endParaRPr lang="pl-PL" dirty="0"/>
          </a:p>
        </p:txBody>
      </p:sp>
      <p:sp>
        <p:nvSpPr>
          <p:cNvPr id="5" name="Podtytuł 4"/>
          <p:cNvSpPr>
            <a:spLocks noGrp="1"/>
          </p:cNvSpPr>
          <p:nvPr>
            <p:ph type="subTitle" idx="1"/>
          </p:nvPr>
        </p:nvSpPr>
        <p:spPr/>
        <p:txBody>
          <a:bodyPr/>
          <a:lstStyle/>
          <a:p>
            <a:endParaRPr lang="pl-PL"/>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set>
                                      <p:cBhvr>
                                        <p:cTn id="7" dur="228" fill="hold">
                                          <p:stCondLst>
                                            <p:cond delay="0"/>
                                          </p:stCondLst>
                                        </p:cTn>
                                        <p:tgtEl>
                                          <p:spTgt spid="4"/>
                                        </p:tgtEl>
                                        <p:attrNameLst>
                                          <p:attrName>style.rotation</p:attrName>
                                        </p:attrNameLst>
                                      </p:cBhvr>
                                      <p:to>
                                        <p:strVal val="-45.0"/>
                                      </p:to>
                                    </p:set>
                                    <p:anim calcmode="lin" valueType="num">
                                      <p:cBhvr>
                                        <p:cTn id="8" dur="228" fill="hold">
                                          <p:stCondLst>
                                            <p:cond delay="228"/>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512763"/>
            <a:ext cx="7762056" cy="900013"/>
          </a:xfrm>
        </p:spPr>
        <p:txBody>
          <a:bodyPr/>
          <a:lstStyle/>
          <a:p>
            <a:endParaRPr lang="pl-PL" dirty="0"/>
          </a:p>
        </p:txBody>
      </p:sp>
      <p:sp>
        <p:nvSpPr>
          <p:cNvPr id="3" name="Symbol zastępczy zawartości 2"/>
          <p:cNvSpPr>
            <a:spLocks noGrp="1"/>
          </p:cNvSpPr>
          <p:nvPr>
            <p:ph idx="1"/>
          </p:nvPr>
        </p:nvSpPr>
        <p:spPr>
          <a:xfrm>
            <a:off x="395536" y="1772816"/>
            <a:ext cx="8424936" cy="4572000"/>
          </a:xfrm>
        </p:spPr>
        <p:txBody>
          <a:bodyPr/>
          <a:lstStyle/>
          <a:p>
            <a:r>
              <a:rPr lang="pl-PL" dirty="0" smtClean="0">
                <a:hlinkClick r:id="rId2"/>
              </a:rPr>
              <a:t>http://felixnetinika.pl/blog </a:t>
            </a:r>
            <a:r>
              <a:rPr lang="pl-PL" dirty="0" smtClean="0"/>
              <a:t>- Oficjalny </a:t>
            </a:r>
            <a:r>
              <a:rPr lang="pl-PL" dirty="0" err="1" smtClean="0"/>
              <a:t>blog</a:t>
            </a:r>
            <a:r>
              <a:rPr lang="pl-PL" dirty="0" smtClean="0"/>
              <a:t> FNIN</a:t>
            </a:r>
          </a:p>
          <a:p>
            <a:r>
              <a:rPr lang="pl-PL" dirty="0" smtClean="0">
                <a:hlinkClick r:id="rId3"/>
              </a:rPr>
              <a:t>http://fnin.eu/ </a:t>
            </a:r>
            <a:r>
              <a:rPr lang="pl-PL" dirty="0" smtClean="0"/>
              <a:t>– Fanklub </a:t>
            </a:r>
            <a:r>
              <a:rPr lang="pl-PL" dirty="0" err="1" smtClean="0"/>
              <a:t>FNiN</a:t>
            </a:r>
            <a:endParaRPr lang="pl-PL" dirty="0" smtClean="0"/>
          </a:p>
          <a:p>
            <a:r>
              <a:rPr lang="pl-PL" dirty="0" smtClean="0">
                <a:hlinkClick r:id="rId4"/>
              </a:rPr>
              <a:t>http://wiki.fnin.eu/index.php</a:t>
            </a:r>
            <a:r>
              <a:rPr lang="pl-PL" dirty="0" smtClean="0"/>
              <a:t>– encyklopedia </a:t>
            </a:r>
            <a:r>
              <a:rPr lang="pl-PL" dirty="0" err="1" smtClean="0"/>
              <a:t>FNiN</a:t>
            </a:r>
            <a:endParaRPr lang="pl-PL" dirty="0" smtClean="0"/>
          </a:p>
          <a:p>
            <a:r>
              <a:rPr lang="pl-PL" dirty="0" smtClean="0">
                <a:hlinkClick r:id="rId5"/>
              </a:rPr>
              <a:t>http://rafalkosik.com/ </a:t>
            </a:r>
            <a:r>
              <a:rPr lang="pl-PL" dirty="0" smtClean="0"/>
              <a:t>– oficjalny </a:t>
            </a:r>
            <a:r>
              <a:rPr lang="pl-PL" dirty="0" err="1" smtClean="0"/>
              <a:t>blog</a:t>
            </a:r>
            <a:r>
              <a:rPr lang="pl-PL" dirty="0" smtClean="0"/>
              <a:t> </a:t>
            </a:r>
            <a:r>
              <a:rPr lang="pl-PL" dirty="0" smtClean="0"/>
              <a:t>R. Kosika</a:t>
            </a:r>
          </a:p>
          <a:p>
            <a:r>
              <a:rPr lang="pl-PL" dirty="0" smtClean="0">
                <a:hlinkClick r:id="rId6"/>
              </a:rPr>
              <a:t>http://pl.wikipedia.org</a:t>
            </a:r>
            <a:endParaRPr lang="pl-PL" dirty="0" smtClean="0"/>
          </a:p>
          <a:p>
            <a:r>
              <a:rPr lang="pl-PL" dirty="0" smtClean="0">
                <a:hlinkClick r:id="rId7"/>
              </a:rPr>
              <a:t>http://www.youtube.com/</a:t>
            </a:r>
            <a:endParaRPr lang="pl-PL" dirty="0" smtClean="0">
              <a:hlinkClick r:id="rId8"/>
            </a:endParaRPr>
          </a:p>
          <a:p>
            <a:r>
              <a:rPr lang="pl-PL" dirty="0" smtClean="0">
                <a:hlinkClick r:id="rId8"/>
              </a:rPr>
              <a:t>Google grafika </a:t>
            </a:r>
            <a:endParaRPr lang="pl-PL" dirty="0" smtClean="0"/>
          </a:p>
          <a:p>
            <a:r>
              <a:rPr lang="pl-PL" dirty="0" smtClean="0"/>
              <a:t>własny  mózg :D</a:t>
            </a:r>
          </a:p>
        </p:txBody>
      </p:sp>
    </p:spTree>
  </p:cSld>
  <p:clrMapOvr>
    <a:masterClrMapping/>
  </p:clrMapOvr>
  <p:transition>
    <p:randomBa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ctrTitle"/>
          </p:nvPr>
        </p:nvSpPr>
        <p:spPr/>
        <p:txBody>
          <a:bodyPr/>
          <a:lstStyle/>
          <a:p>
            <a:pPr>
              <a:defRPr/>
            </a:pPr>
            <a:r>
              <a:rPr lang="pl-PL" sz="9600" dirty="0" smtClean="0"/>
              <a:t>Koniec !</a:t>
            </a:r>
            <a:endParaRPr lang="pl-PL" sz="9600" dirty="0"/>
          </a:p>
        </p:txBody>
      </p:sp>
      <p:sp>
        <p:nvSpPr>
          <p:cNvPr id="5" name="Podtytuł 4"/>
          <p:cNvSpPr>
            <a:spLocks noGrp="1"/>
          </p:cNvSpPr>
          <p:nvPr>
            <p:ph type="subTitle" idx="1"/>
          </p:nvPr>
        </p:nvSpPr>
        <p:spPr>
          <a:xfrm>
            <a:off x="914400" y="2835275"/>
            <a:ext cx="7772400" cy="1508125"/>
          </a:xfrm>
        </p:spPr>
        <p:txBody>
          <a:bodyPr/>
          <a:lstStyle/>
          <a:p>
            <a:pPr>
              <a:spcBef>
                <a:spcPct val="0"/>
              </a:spcBef>
            </a:pPr>
            <a:r>
              <a:rPr lang="pl-PL" smtClean="0"/>
              <a:t>Nareszcie długo wyczekiwany…</a:t>
            </a:r>
          </a:p>
        </p:txBody>
      </p:sp>
      <p:pic>
        <p:nvPicPr>
          <p:cNvPr id="6" name="j0214098.wav">
            <a:hlinkClick r:id="" action="ppaction://media"/>
          </p:cNvPr>
          <p:cNvPicPr>
            <a:picLocks noRot="1" noChangeAspect="1"/>
          </p:cNvPicPr>
          <p:nvPr>
            <a:wavAudioFile r:embed="rId1" name="j0214098.wav"/>
          </p:nvPr>
        </p:nvPicPr>
        <p:blipFill>
          <a:blip r:embed="rId3" cstate="print"/>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0"/>
                                  </p:stCondLst>
                                  <p:iterate type="lt">
                                    <p:tmPct val="50000"/>
                                  </p:iterate>
                                  <p:childTnLst>
                                    <p:set>
                                      <p:cBhvr>
                                        <p:cTn id="6"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7" dur="8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5">
                                            <p:txEl>
                                              <p:pRg st="0" end="0"/>
                                            </p:txEl>
                                          </p:spTgt>
                                        </p:tgtEl>
                                        <p:attrNameLst>
                                          <p:attrName>fill.type</p:attrName>
                                        </p:attrNameLst>
                                      </p:cBhvr>
                                      <p:to>
                                        <p:strVal val="solid"/>
                                      </p:to>
                                    </p:set>
                                  </p:childTnLst>
                                </p:cTn>
                              </p:par>
                              <p:par>
                                <p:cTn id="10" presetID="40" presetClass="entr" presetSubtype="0" fill="hold" nodeType="with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ppt_x</p:attrName>
                                        </p:attrNameLst>
                                      </p:cBhvr>
                                      <p:tavLst>
                                        <p:tav tm="0">
                                          <p:val>
                                            <p:strVal val="#ppt_x-.1"/>
                                          </p:val>
                                        </p:tav>
                                        <p:tav tm="100000">
                                          <p:val>
                                            <p:strVal val="#ppt_x"/>
                                          </p:val>
                                        </p:tav>
                                      </p:tavLst>
                                    </p:anim>
                                    <p:anim calcmode="lin" valueType="num">
                                      <p:cBhvr>
                                        <p:cTn id="14" dur="2000" fill="hold"/>
                                        <p:tgtEl>
                                          <p:spTgt spid="4"/>
                                        </p:tgtEl>
                                        <p:attrNameLst>
                                          <p:attrName>ppt_y</p:attrName>
                                        </p:attrNameLst>
                                      </p:cBhvr>
                                      <p:tavLst>
                                        <p:tav tm="0">
                                          <p:val>
                                            <p:strVal val="#ppt_y"/>
                                          </p:val>
                                        </p:tav>
                                        <p:tav tm="100000">
                                          <p:val>
                                            <p:strVal val="#ppt_y"/>
                                          </p:val>
                                        </p:tav>
                                      </p:tavLst>
                                    </p:anim>
                                  </p:childTnLst>
                                </p:cTn>
                              </p:par>
                            </p:childTnLst>
                          </p:cTn>
                        </p:par>
                        <p:par>
                          <p:cTn id="15" fill="hold">
                            <p:stCondLst>
                              <p:cond delay="3200"/>
                            </p:stCondLst>
                            <p:childTnLst>
                              <p:par>
                                <p:cTn id="16" presetID="1" presetClass="mediacall" presetSubtype="0" fill="hold" nodeType="afterEffect">
                                  <p:stCondLst>
                                    <p:cond delay="0"/>
                                  </p:stCondLst>
                                  <p:childTnLst>
                                    <p:cmd type="call" cmd="playFrom(0.0)">
                                      <p:cBhvr>
                                        <p:cTn id="17"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18"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04825" y="512763"/>
            <a:ext cx="7772400" cy="914400"/>
          </a:xfrm>
        </p:spPr>
        <p:txBody>
          <a:bodyPr/>
          <a:lstStyle/>
          <a:p>
            <a:pPr algn="ctr">
              <a:defRPr/>
            </a:pPr>
            <a:r>
              <a:rPr lang="pl-PL" dirty="0" smtClean="0"/>
              <a:t>Prezentację wykonali:</a:t>
            </a:r>
            <a:endParaRPr lang="pl-PL" dirty="0"/>
          </a:p>
        </p:txBody>
      </p:sp>
      <p:sp>
        <p:nvSpPr>
          <p:cNvPr id="5" name="Symbol zastępczy zawartości 4"/>
          <p:cNvSpPr>
            <a:spLocks noGrp="1"/>
          </p:cNvSpPr>
          <p:nvPr>
            <p:ph sz="quarter" idx="2"/>
          </p:nvPr>
        </p:nvSpPr>
        <p:spPr>
          <a:xfrm>
            <a:off x="457200" y="1341438"/>
            <a:ext cx="8075613" cy="3600450"/>
          </a:xfrm>
        </p:spPr>
        <p:txBody>
          <a:bodyPr/>
          <a:lstStyle/>
          <a:p>
            <a:pPr algn="ctr">
              <a:buFont typeface="Wingdings" pitchFamily="2" charset="2"/>
              <a:buNone/>
            </a:pPr>
            <a:endParaRPr lang="pl-PL" smtClean="0"/>
          </a:p>
          <a:p>
            <a:pPr algn="ctr">
              <a:buFont typeface="Wingdings" pitchFamily="2" charset="2"/>
              <a:buNone/>
            </a:pPr>
            <a:endParaRPr lang="pl-PL" smtClean="0"/>
          </a:p>
          <a:p>
            <a:pPr algn="ctr">
              <a:buFont typeface="Wingdings" pitchFamily="2" charset="2"/>
              <a:buNone/>
            </a:pPr>
            <a:r>
              <a:rPr lang="pl-PL" smtClean="0"/>
              <a:t>Uczniowie klasy II F:</a:t>
            </a:r>
          </a:p>
          <a:p>
            <a:pPr algn="ctr">
              <a:buFont typeface="Wingdings" pitchFamily="2" charset="2"/>
              <a:buNone/>
            </a:pPr>
            <a:endParaRPr lang="pl-PL" smtClean="0"/>
          </a:p>
          <a:p>
            <a:pPr algn="ctr"/>
            <a:r>
              <a:rPr lang="pl-PL" smtClean="0"/>
              <a:t>Łukasz Maciaszkiewicz</a:t>
            </a:r>
          </a:p>
          <a:p>
            <a:pPr algn="ctr"/>
            <a:r>
              <a:rPr lang="pl-PL" smtClean="0"/>
              <a:t>Szymon Kazanecki</a:t>
            </a:r>
          </a:p>
          <a:p>
            <a:pPr algn="ctr"/>
            <a:r>
              <a:rPr lang="pl-PL" smtClean="0"/>
              <a:t>Wojciech Marcinek</a:t>
            </a:r>
          </a:p>
        </p:txBody>
      </p:sp>
      <p:sp>
        <p:nvSpPr>
          <p:cNvPr id="7" name="Symbol zastępczy zawartości 6"/>
          <p:cNvSpPr>
            <a:spLocks noGrp="1"/>
          </p:cNvSpPr>
          <p:nvPr>
            <p:ph sz="quarter" idx="4"/>
          </p:nvPr>
        </p:nvSpPr>
        <p:spPr>
          <a:xfrm>
            <a:off x="0" y="5445125"/>
            <a:ext cx="9144000" cy="1412875"/>
          </a:xfrm>
        </p:spPr>
        <p:txBody>
          <a:bodyPr/>
          <a:lstStyle/>
          <a:p>
            <a:pPr algn="ctr">
              <a:buFont typeface="Wingdings" pitchFamily="2" charset="2"/>
              <a:buNone/>
            </a:pPr>
            <a:r>
              <a:rPr lang="pl-PL" sz="3600" smtClean="0"/>
              <a:t>Dziękujemy za uwagę ! :D</a:t>
            </a:r>
          </a:p>
        </p:txBody>
      </p:sp>
      <p:pic>
        <p:nvPicPr>
          <p:cNvPr id="8" name="j0214098.wav">
            <a:hlinkClick r:id="" action="ppaction://media"/>
          </p:cNvPr>
          <p:cNvPicPr>
            <a:picLocks noRot="1" noChangeAspect="1"/>
          </p:cNvPicPr>
          <p:nvPr>
            <a:wavAudioFile r:embed="rId1" name="j0214098.wav"/>
          </p:nvPr>
        </p:nvPicPr>
        <p:blipFill>
          <a:blip r:embed="rId3" cstate="print"/>
          <a:srcRect/>
          <a:stretch>
            <a:fillRect/>
          </a:stretch>
        </p:blipFill>
        <p:spPr bwMode="auto">
          <a:xfrm>
            <a:off x="4427538" y="3213100"/>
            <a:ext cx="304800" cy="3048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4745"/>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ppt_x"/>
                                          </p:val>
                                        </p:tav>
                                        <p:tav tm="100000">
                                          <p:val>
                                            <p:strVal val="#ppt_x"/>
                                          </p:val>
                                        </p:tav>
                                      </p:tavLst>
                                    </p:anim>
                                    <p:anim calcmode="lin" valueType="num">
                                      <p:cBhvr additive="base">
                                        <p:cTn id="8" dur="3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7745"/>
                            </p:stCondLst>
                            <p:childTnLst>
                              <p:par>
                                <p:cTn id="10" presetID="2" presetClass="entr" presetSubtype="8" fill="hold" nodeType="after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additive="base">
                                        <p:cTn id="12" dur="30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3" dur="30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par>
                          <p:cTn id="14" fill="hold">
                            <p:stCondLst>
                              <p:cond delay="10745"/>
                            </p:stCondLst>
                            <p:childTnLst>
                              <p:par>
                                <p:cTn id="15" presetID="2" presetClass="entr" presetSubtype="2" fill="hold" nodeType="after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 calcmode="lin" valueType="num">
                                      <p:cBhvr additive="base">
                                        <p:cTn id="17" dur="30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18" dur="3000" fill="hold"/>
                                        <p:tgtEl>
                                          <p:spTgt spid="5">
                                            <p:txEl>
                                              <p:pRg st="4" end="4"/>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 calcmode="lin" valueType="num">
                                      <p:cBhvr additive="base">
                                        <p:cTn id="21" dur="30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22" dur="3000" fill="hold"/>
                                        <p:tgtEl>
                                          <p:spTgt spid="5">
                                            <p:txEl>
                                              <p:pRg st="5" end="5"/>
                                            </p:txEl>
                                          </p:spTgt>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3000" fill="hold"/>
                                        <p:tgtEl>
                                          <p:spTgt spid="5">
                                            <p:txEl>
                                              <p:pRg st="6" end="6"/>
                                            </p:txEl>
                                          </p:spTgt>
                                        </p:tgtEl>
                                        <p:attrNameLst>
                                          <p:attrName>ppt_x</p:attrName>
                                        </p:attrNameLst>
                                      </p:cBhvr>
                                      <p:tavLst>
                                        <p:tav tm="0">
                                          <p:val>
                                            <p:strVal val="1+#ppt_w/2"/>
                                          </p:val>
                                        </p:tav>
                                        <p:tav tm="100000">
                                          <p:val>
                                            <p:strVal val="#ppt_x"/>
                                          </p:val>
                                        </p:tav>
                                      </p:tavLst>
                                    </p:anim>
                                    <p:anim calcmode="lin" valueType="num">
                                      <p:cBhvr additive="base">
                                        <p:cTn id="26" dur="30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par>
                          <p:cTn id="27" fill="hold">
                            <p:stCondLst>
                              <p:cond delay="13745"/>
                            </p:stCondLst>
                            <p:childTnLst>
                              <p:par>
                                <p:cTn id="28" presetID="2" presetClass="entr" presetSubtype="4" fill="hold" nodeType="after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 calcmode="lin" valueType="num">
                                      <p:cBhvr additive="base">
                                        <p:cTn id="30" dur="3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1" dur="3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32" fill="hold">
                            <p:stCondLst>
                              <p:cond delay="16745"/>
                            </p:stCondLst>
                            <p:childTnLst>
                              <p:par>
                                <p:cTn id="33" presetID="1" presetClass="mediacall" presetSubtype="0" fill="hold" nodeType="afterEffect">
                                  <p:stCondLst>
                                    <p:cond delay="0"/>
                                  </p:stCondLst>
                                  <p:childTnLst>
                                    <p:cmd type="call" cmd="playFrom(0.0)">
                                      <p:cBhvr>
                                        <p:cTn id="34"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35" fill="hold" display="0">
                  <p:stCondLst>
                    <p:cond delay="indefinite"/>
                  </p:stCondLst>
                  <p:endCondLst>
                    <p:cond evt="onPrev" delay="0">
                      <p:tgtEl>
                        <p:sldTgt/>
                      </p:tgtEl>
                    </p:cond>
                    <p:cond evt="onStopAudio" delay="0">
                      <p:tgtEl>
                        <p:sldTgt/>
                      </p:tgtEl>
                    </p:cond>
                  </p:endCondLst>
                </p:cTn>
                <p:tgtEl>
                  <p:spTgt spid="8"/>
                </p:tgtEl>
              </p:cMediaNode>
            </p:audio>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ytuł 1"/>
          <p:cNvSpPr>
            <a:spLocks noGrp="1"/>
          </p:cNvSpPr>
          <p:nvPr>
            <p:ph type="title"/>
          </p:nvPr>
        </p:nvSpPr>
        <p:spPr/>
        <p:txBody>
          <a:bodyPr/>
          <a:lstStyle/>
          <a:p>
            <a:pPr algn="ctr" eaLnBrk="1" fontAlgn="auto" hangingPunct="1">
              <a:spcAft>
                <a:spcPts val="0"/>
              </a:spcAft>
              <a:defRPr/>
            </a:pPr>
            <a:r>
              <a:rPr lang="pl-PL" dirty="0" smtClean="0">
                <a:solidFill>
                  <a:schemeClr val="tx2">
                    <a:satMod val="200000"/>
                  </a:schemeClr>
                </a:solidFill>
              </a:rPr>
              <a:t>Kilka słów o </a:t>
            </a:r>
            <a:r>
              <a:rPr lang="pl-PL" dirty="0" err="1" smtClean="0">
                <a:solidFill>
                  <a:schemeClr val="tx2">
                    <a:satMod val="200000"/>
                  </a:schemeClr>
                </a:solidFill>
              </a:rPr>
              <a:t>p.Rafale</a:t>
            </a:r>
            <a:r>
              <a:rPr lang="pl-PL" dirty="0" smtClean="0">
                <a:solidFill>
                  <a:schemeClr val="tx2">
                    <a:satMod val="200000"/>
                  </a:schemeClr>
                </a:solidFill>
              </a:rPr>
              <a:t> </a:t>
            </a:r>
          </a:p>
        </p:txBody>
      </p:sp>
      <p:sp>
        <p:nvSpPr>
          <p:cNvPr id="14339" name="Symbol zastępczy zawartości 2"/>
          <p:cNvSpPr>
            <a:spLocks noGrp="1"/>
          </p:cNvSpPr>
          <p:nvPr>
            <p:ph idx="1"/>
          </p:nvPr>
        </p:nvSpPr>
        <p:spPr/>
        <p:txBody>
          <a:bodyPr/>
          <a:lstStyle/>
          <a:p>
            <a:pPr eaLnBrk="1" hangingPunct="1">
              <a:buFont typeface="Arial" pitchFamily="34" charset="0"/>
              <a:buNone/>
            </a:pPr>
            <a:r>
              <a:rPr lang="pl-PL" smtClean="0">
                <a:latin typeface="Arial" pitchFamily="34" charset="0"/>
              </a:rPr>
              <a:t>	</a:t>
            </a:r>
          </a:p>
          <a:p>
            <a:pPr eaLnBrk="1" hangingPunct="1">
              <a:buFont typeface="Arial" pitchFamily="34" charset="0"/>
              <a:buNone/>
            </a:pPr>
            <a:r>
              <a:rPr lang="pl-PL" smtClean="0">
                <a:latin typeface="Arial" pitchFamily="34" charset="0"/>
              </a:rPr>
              <a:t>	</a:t>
            </a:r>
            <a:r>
              <a:rPr lang="pl-PL" smtClean="0"/>
              <a:t>Scenariusz na podstawie pierwszej książki </a:t>
            </a:r>
            <a:r>
              <a:rPr lang="pl-PL" i="1" smtClean="0"/>
              <a:t>Felix, Net i Nika oraz Gang Niewidzialnych Ludzi</a:t>
            </a:r>
            <a:r>
              <a:rPr lang="pl-PL" smtClean="0"/>
              <a:t> nagrodzono w Polsko-Włoskim Konkursie na Scenariusz Filmu dla Młodego Widza, jednak film o tym tytule nie powstał. </a:t>
            </a:r>
          </a:p>
        </p:txBody>
      </p:sp>
    </p:spTree>
  </p:cSld>
  <p:clrMapOvr>
    <a:masterClrMapping/>
  </p:clrMapOvr>
  <p:transition>
    <p:pull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ctrTitle"/>
          </p:nvPr>
        </p:nvSpPr>
        <p:spPr/>
        <p:txBody>
          <a:bodyPr/>
          <a:lstStyle/>
          <a:p>
            <a:pPr eaLnBrk="1" fontAlgn="auto" hangingPunct="1">
              <a:spcAft>
                <a:spcPts val="0"/>
              </a:spcAft>
              <a:defRPr/>
            </a:pPr>
            <a:r>
              <a:rPr lang="pl-PL" dirty="0" smtClean="0">
                <a:solidFill>
                  <a:schemeClr val="tx2">
                    <a:satMod val="200000"/>
                  </a:schemeClr>
                </a:solidFill>
              </a:rPr>
              <a:t>Co Rafał Kosik mówi o sobie na swoim </a:t>
            </a:r>
            <a:r>
              <a:rPr lang="pl-PL" dirty="0" err="1" smtClean="0">
                <a:solidFill>
                  <a:schemeClr val="tx2">
                    <a:satMod val="200000"/>
                  </a:schemeClr>
                </a:solidFill>
              </a:rPr>
              <a:t>blogu</a:t>
            </a:r>
            <a:r>
              <a:rPr lang="pl-PL" dirty="0" smtClean="0">
                <a:solidFill>
                  <a:schemeClr val="tx2">
                    <a:satMod val="200000"/>
                  </a:schemeClr>
                </a:solidFill>
              </a:rPr>
              <a:t>…</a:t>
            </a:r>
            <a:endParaRPr lang="pl-PL" dirty="0">
              <a:solidFill>
                <a:schemeClr val="tx2">
                  <a:satMod val="200000"/>
                </a:schemeClr>
              </a:solidFill>
            </a:endParaRPr>
          </a:p>
        </p:txBody>
      </p:sp>
      <p:sp>
        <p:nvSpPr>
          <p:cNvPr id="15363" name="Podtytuł 4"/>
          <p:cNvSpPr>
            <a:spLocks noGrp="1"/>
          </p:cNvSpPr>
          <p:nvPr>
            <p:ph type="subTitle" idx="1"/>
          </p:nvPr>
        </p:nvSpPr>
        <p:spPr>
          <a:xfrm>
            <a:off x="914400" y="2835275"/>
            <a:ext cx="7772400" cy="1508125"/>
          </a:xfrm>
        </p:spPr>
        <p:txBody>
          <a:bodyPr/>
          <a:lstStyle/>
          <a:p>
            <a:pPr eaLnBrk="1" hangingPunct="1">
              <a:spcBef>
                <a:spcPct val="0"/>
              </a:spcBef>
            </a:pPr>
            <a:endParaRPr lang="pl-PL" smtClean="0"/>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nodeType="with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set>
                                      <p:cBhvr>
                                        <p:cTn id="7" dur="228" fill="hold">
                                          <p:stCondLst>
                                            <p:cond delay="0"/>
                                          </p:stCondLst>
                                        </p:cTn>
                                        <p:tgtEl>
                                          <p:spTgt spid="4"/>
                                        </p:tgtEl>
                                        <p:attrNameLst>
                                          <p:attrName>style.rotation</p:attrName>
                                        </p:attrNameLst>
                                      </p:cBhvr>
                                      <p:to>
                                        <p:strVal val="-45.0"/>
                                      </p:to>
                                    </p:set>
                                    <p:anim calcmode="lin" valueType="num">
                                      <p:cBhvr>
                                        <p:cTn id="8" dur="228" fill="hold">
                                          <p:stCondLst>
                                            <p:cond delay="228"/>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ytuł 1"/>
          <p:cNvSpPr>
            <a:spLocks noGrp="1"/>
          </p:cNvSpPr>
          <p:nvPr>
            <p:ph type="title"/>
          </p:nvPr>
        </p:nvSpPr>
        <p:spPr>
          <a:xfrm>
            <a:off x="914400" y="512763"/>
            <a:ext cx="7978775" cy="914400"/>
          </a:xfrm>
        </p:spPr>
        <p:txBody>
          <a:bodyPr/>
          <a:lstStyle/>
          <a:p>
            <a:pPr algn="ctr" eaLnBrk="1" fontAlgn="auto" hangingPunct="1">
              <a:spcAft>
                <a:spcPts val="0"/>
              </a:spcAft>
              <a:defRPr/>
            </a:pPr>
            <a:r>
              <a:rPr lang="pl-PL" dirty="0" smtClean="0">
                <a:solidFill>
                  <a:schemeClr val="tx2">
                    <a:satMod val="200000"/>
                  </a:schemeClr>
                </a:solidFill>
              </a:rPr>
              <a:t>		Kilka słów od autora</a:t>
            </a:r>
          </a:p>
        </p:txBody>
      </p:sp>
      <p:sp>
        <p:nvSpPr>
          <p:cNvPr id="16387" name="Symbol zastępczy zawartości 2"/>
          <p:cNvSpPr>
            <a:spLocks noGrp="1"/>
          </p:cNvSpPr>
          <p:nvPr>
            <p:ph idx="1"/>
          </p:nvPr>
        </p:nvSpPr>
        <p:spPr>
          <a:xfrm>
            <a:off x="395288" y="1784350"/>
            <a:ext cx="8748712" cy="5073650"/>
          </a:xfrm>
        </p:spPr>
        <p:txBody>
          <a:bodyPr/>
          <a:lstStyle/>
          <a:p>
            <a:pPr eaLnBrk="1" hangingPunct="1">
              <a:lnSpc>
                <a:spcPct val="90000"/>
              </a:lnSpc>
              <a:buFont typeface="Arial" pitchFamily="34" charset="0"/>
              <a:buNone/>
            </a:pPr>
            <a:r>
              <a:rPr lang="pl-PL" smtClean="0">
                <a:latin typeface="Arial" pitchFamily="34" charset="0"/>
              </a:rPr>
              <a:t>	 			</a:t>
            </a:r>
          </a:p>
          <a:p>
            <a:pPr eaLnBrk="1" hangingPunct="1">
              <a:lnSpc>
                <a:spcPct val="90000"/>
              </a:lnSpc>
              <a:buFont typeface="Arial" pitchFamily="34" charset="0"/>
              <a:buNone/>
            </a:pPr>
            <a:endParaRPr lang="pl-PL" smtClean="0">
              <a:latin typeface="Arial" pitchFamily="34" charset="0"/>
            </a:endParaRPr>
          </a:p>
          <a:p>
            <a:pPr eaLnBrk="1" hangingPunct="1">
              <a:lnSpc>
                <a:spcPct val="90000"/>
              </a:lnSpc>
              <a:buFont typeface="Arial" pitchFamily="34" charset="0"/>
              <a:buNone/>
            </a:pPr>
            <a:r>
              <a:rPr lang="pl-PL" smtClean="0">
                <a:latin typeface="Arial" pitchFamily="34" charset="0"/>
              </a:rPr>
              <a:t>				</a:t>
            </a:r>
            <a:r>
              <a:rPr lang="pl-PL" smtClean="0"/>
              <a:t>Podobno urodziłem się 8. 					października 1971 r. w  Warszawie.</a:t>
            </a:r>
          </a:p>
          <a:p>
            <a:pPr eaLnBrk="1" hangingPunct="1">
              <a:lnSpc>
                <a:spcPct val="90000"/>
              </a:lnSpc>
              <a:buFont typeface="Arial" pitchFamily="34" charset="0"/>
              <a:buNone/>
            </a:pPr>
            <a:r>
              <a:rPr lang="pl-PL" smtClean="0">
                <a:latin typeface="Arial" pitchFamily="34" charset="0"/>
              </a:rPr>
              <a:t>	</a:t>
            </a:r>
            <a:r>
              <a:rPr lang="pl-PL" smtClean="0"/>
              <a:t>Jestem niedokończonym architektem. Po trzech latach przerwałem studia na Politechnice Warszawskiej by założyć własną firmę - agencję reklamową</a:t>
            </a:r>
            <a:r>
              <a:rPr lang="pl-PL" smtClean="0">
                <a:latin typeface="Arial" pitchFamily="34" charset="0"/>
              </a:rPr>
              <a:t> </a:t>
            </a:r>
            <a:r>
              <a:rPr lang="pl-PL" smtClean="0"/>
              <a:t>Powergraph. W 2004 r. zacząłem przekształcać firmę w wydawnictwo i dziś większość reklam, które tworzymy, to reklamy naszych książek.</a:t>
            </a:r>
          </a:p>
        </p:txBody>
      </p:sp>
      <p:pic>
        <p:nvPicPr>
          <p:cNvPr id="16390" name="Picture 6" descr="http://images.bestiariusz.pl/wiadomosci/5837.jpg"/>
          <p:cNvPicPr>
            <a:picLocks noChangeAspect="1" noChangeArrowheads="1"/>
          </p:cNvPicPr>
          <p:nvPr/>
        </p:nvPicPr>
        <p:blipFill>
          <a:blip r:embed="rId2" cstate="print"/>
          <a:srcRect/>
          <a:stretch>
            <a:fillRect/>
          </a:stretch>
        </p:blipFill>
        <p:spPr bwMode="auto">
          <a:xfrm>
            <a:off x="683568" y="260648"/>
            <a:ext cx="2223247" cy="3312368"/>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p:zoom dir="in"/>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832</TotalTime>
  <Words>754</Words>
  <Application>Microsoft Office PowerPoint</Application>
  <PresentationFormat>Pokaz na ekranie (4:3)</PresentationFormat>
  <Paragraphs>231</Paragraphs>
  <Slides>68</Slides>
  <Notes>1</Notes>
  <HiddenSlides>0</HiddenSlides>
  <MMClips>3</MMClips>
  <ScaleCrop>false</ScaleCrop>
  <HeadingPairs>
    <vt:vector size="4" baseType="variant">
      <vt:variant>
        <vt:lpstr>Motyw</vt:lpstr>
      </vt:variant>
      <vt:variant>
        <vt:i4>1</vt:i4>
      </vt:variant>
      <vt:variant>
        <vt:lpstr>Tytuły slajdów</vt:lpstr>
      </vt:variant>
      <vt:variant>
        <vt:i4>68</vt:i4>
      </vt:variant>
    </vt:vector>
  </HeadingPairs>
  <TitlesOfParts>
    <vt:vector size="69" baseType="lpstr">
      <vt:lpstr>Metro</vt:lpstr>
      <vt:lpstr>    R a f a ł    K o s i k </vt:lpstr>
      <vt:lpstr>Wyrwane z biografii...</vt:lpstr>
      <vt:lpstr>Kilka słów o p.Rafale </vt:lpstr>
      <vt:lpstr>Kilka słów o p.Rafale </vt:lpstr>
      <vt:lpstr>Kilka słów o p.Rafale </vt:lpstr>
      <vt:lpstr>Kilka słów o p.Rafale </vt:lpstr>
      <vt:lpstr>Kilka słów o p.Rafale </vt:lpstr>
      <vt:lpstr>Co Rafał Kosik mówi o sobie na swoim blogu…</vt:lpstr>
      <vt:lpstr>  Kilka słów od autora</vt:lpstr>
      <vt:lpstr>Kilka słów od autora</vt:lpstr>
      <vt:lpstr>Kilka słów od autora</vt:lpstr>
      <vt:lpstr>Kilka słów od autora</vt:lpstr>
      <vt:lpstr>Dorobek twórczy</vt:lpstr>
      <vt:lpstr>Powieści </vt:lpstr>
      <vt:lpstr>       Mars</vt:lpstr>
      <vt:lpstr>       Kameleon</vt:lpstr>
      <vt:lpstr>      Veritical</vt:lpstr>
      <vt:lpstr>Cykl Felix, Net i Nika </vt:lpstr>
      <vt:lpstr>FNiN oraz Gang Niewidzialnych Ludzi</vt:lpstr>
      <vt:lpstr>FNiN oraz Teoretycznie Możliwa Katastrofa</vt:lpstr>
      <vt:lpstr>FNiN oraz Pałac Snów</vt:lpstr>
      <vt:lpstr>FNiN oraz Pułapka Nieśmiertelności</vt:lpstr>
      <vt:lpstr>FNiN oraz Orbitalny Spisek</vt:lpstr>
      <vt:lpstr>FNiN oraz Orbitalny Spisek 2 Mała Armia</vt:lpstr>
      <vt:lpstr>FNiN oraz Trzecia Kuzynka</vt:lpstr>
      <vt:lpstr>FNiN oraz Bunt Maszyn</vt:lpstr>
      <vt:lpstr>FNiN oraz Świat Zero</vt:lpstr>
      <vt:lpstr>FNiN oraz Świat Zero 2  Alternauci</vt:lpstr>
      <vt:lpstr>Zbiory opowiadań </vt:lpstr>
      <vt:lpstr>Opowiadania </vt:lpstr>
      <vt:lpstr>Slajd 31</vt:lpstr>
      <vt:lpstr>Slajd 32</vt:lpstr>
      <vt:lpstr>Film</vt:lpstr>
      <vt:lpstr>Film</vt:lpstr>
      <vt:lpstr>Slajd 35</vt:lpstr>
      <vt:lpstr>Film</vt:lpstr>
      <vt:lpstr>Film </vt:lpstr>
      <vt:lpstr>Film</vt:lpstr>
      <vt:lpstr>Nagrody i tytuły…</vt:lpstr>
      <vt:lpstr>Dwa pierwsze tomy serii Felix, Net i Nika otrzymały tytuł Książki Roku 2005 </vt:lpstr>
      <vt:lpstr>Nagroda za scenariusz do filmu Felix, Net i Nika </vt:lpstr>
      <vt:lpstr>Vertical nominowany do Zajdla </vt:lpstr>
      <vt:lpstr>Nautilus 2006 </vt:lpstr>
      <vt:lpstr>Felix, Net i Nika oraz Pałac Snów nominowany do Książki Roku 2007 </vt:lpstr>
      <vt:lpstr>Nagroda Mały Dong „Dziecięcy Bestseller roku 2007” dla Pułapki Nieśmiertelności! </vt:lpstr>
      <vt:lpstr>Dwa zwycięstwa w plebiscycie Fantastyka 2008 </vt:lpstr>
      <vt:lpstr>Sfinks dla Kemeleona </vt:lpstr>
      <vt:lpstr>Zajdel dla Kameleona </vt:lpstr>
      <vt:lpstr>Żuławski dla Kameleona </vt:lpstr>
      <vt:lpstr>FNiN 3K i Mars wygrały plebiscyt Fantastyka 2009 </vt:lpstr>
      <vt:lpstr>Top dekady Nowej Fantastyki </vt:lpstr>
      <vt:lpstr>Śląkfa dla Powergraphu odebrana </vt:lpstr>
      <vt:lpstr>Medal za zasługi dla polskiej Fantastyki </vt:lpstr>
      <vt:lpstr>Artykuł o Rafale Kosiku</vt:lpstr>
      <vt:lpstr>Felix, Net i Nika oraz teoretycznie możliwa katastrofa</vt:lpstr>
      <vt:lpstr>Slajd 56</vt:lpstr>
      <vt:lpstr>Slajd 57</vt:lpstr>
      <vt:lpstr>Slajd 58</vt:lpstr>
      <vt:lpstr>Slajd 59</vt:lpstr>
      <vt:lpstr>Slajd 60</vt:lpstr>
      <vt:lpstr>Slajd 61</vt:lpstr>
      <vt:lpstr>Slajd 62</vt:lpstr>
      <vt:lpstr>Slajd 63</vt:lpstr>
      <vt:lpstr>Slajd 64</vt:lpstr>
      <vt:lpstr>Bibliografia</vt:lpstr>
      <vt:lpstr>Slajd 66</vt:lpstr>
      <vt:lpstr>Koniec !</vt:lpstr>
      <vt:lpstr>Prezentację wykonali: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Rafał Kosik </dc:title>
  <cp:lastModifiedBy>Szymek</cp:lastModifiedBy>
  <cp:revision>142</cp:revision>
  <dcterms:modified xsi:type="dcterms:W3CDTF">2013-02-03T19:36:19Z</dcterms:modified>
</cp:coreProperties>
</file>